
<file path=[Content_Types].xml><?xml version="1.0" encoding="utf-8"?>
<Types xmlns="http://schemas.openxmlformats.org/package/2006/content-types">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257" r:id="rId3"/>
    <p:sldId id="258" r:id="rId4"/>
    <p:sldId id="259" r:id="rId5"/>
    <p:sldId id="260" r:id="rId6"/>
    <p:sldId id="261" r:id="rId7"/>
    <p:sldId id="262" r:id="rId8"/>
    <p:sldId id="275" r:id="rId9"/>
    <p:sldId id="263" r:id="rId10"/>
    <p:sldId id="264" r:id="rId11"/>
    <p:sldId id="265" r:id="rId12"/>
    <p:sldId id="266" r:id="rId13"/>
    <p:sldId id="267" r:id="rId14"/>
    <p:sldId id="268" r:id="rId15"/>
    <p:sldId id="269" r:id="rId16"/>
    <p:sldId id="270" r:id="rId17"/>
    <p:sldId id="271" r:id="rId18"/>
    <p:sldId id="272" r:id="rId19"/>
    <p:sldId id="273"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274" r:id="rId49"/>
    <p:sldId id="29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ka, Alisha M [HS AD]" initials="ZAM[A" lastIdx="1" clrIdx="0">
    <p:extLst>
      <p:ext uri="{19B8F6BF-5375-455C-9EA6-DF929625EA0E}">
        <p15:presenceInfo xmlns:p15="http://schemas.microsoft.com/office/powerpoint/2012/main" userId="S-1-5-21-1659004503-1450960922-1606980848-5996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727"/>
    <a:srgbClr val="C80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4" autoAdjust="0"/>
    <p:restoredTop sz="94670" autoAdjust="0"/>
  </p:normalViewPr>
  <p:slideViewPr>
    <p:cSldViewPr snapToGrid="0">
      <p:cViewPr varScale="1">
        <p:scale>
          <a:sx n="115" d="100"/>
          <a:sy n="115" d="100"/>
        </p:scale>
        <p:origin x="144" y="2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19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F908-C6F3-4EF8-9168-B263EF4C65C2}"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F62FB-91CF-44E1-BB26-6F3C406B1581}" type="slidenum">
              <a:rPr lang="en-US" smtClean="0"/>
              <a:t>‹#›</a:t>
            </a:fld>
            <a:endParaRPr lang="en-US"/>
          </a:p>
        </p:txBody>
      </p:sp>
    </p:spTree>
    <p:extLst>
      <p:ext uri="{BB962C8B-B14F-4D97-AF65-F5344CB8AC3E}">
        <p14:creationId xmlns:p14="http://schemas.microsoft.com/office/powerpoint/2010/main" val="256805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0F62FB-91CF-44E1-BB26-6F3C406B1581}" type="slidenum">
              <a:rPr lang="en-US" smtClean="0"/>
              <a:t>1</a:t>
            </a:fld>
            <a:endParaRPr lang="en-US"/>
          </a:p>
        </p:txBody>
      </p:sp>
    </p:spTree>
    <p:extLst>
      <p:ext uri="{BB962C8B-B14F-4D97-AF65-F5344CB8AC3E}">
        <p14:creationId xmlns:p14="http://schemas.microsoft.com/office/powerpoint/2010/main" val="231408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022792-BA8C-413B-AE78-8E80C1E51ED2}"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85704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22792-BA8C-413B-AE78-8E80C1E51ED2}"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61613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22792-BA8C-413B-AE78-8E80C1E51ED2}"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162114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22792-BA8C-413B-AE78-8E80C1E51ED2}"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410862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022792-BA8C-413B-AE78-8E80C1E51ED2}"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3791343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022792-BA8C-413B-AE78-8E80C1E51ED2}"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79689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022792-BA8C-413B-AE78-8E80C1E51ED2}" type="datetimeFigureOut">
              <a:rPr lang="en-US" smtClean="0"/>
              <a:t>1/17/2018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271248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022792-BA8C-413B-AE78-8E80C1E51ED2}" type="datetimeFigureOut">
              <a:rPr lang="en-US" smtClean="0"/>
              <a:t>1/17/2018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359962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22792-BA8C-413B-AE78-8E80C1E51ED2}" type="datetimeFigureOut">
              <a:rPr lang="en-US" smtClean="0"/>
              <a:t>1/17/2018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208445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022792-BA8C-413B-AE78-8E80C1E51ED2}"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769963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022792-BA8C-413B-AE78-8E80C1E51ED2}"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B0609-7518-4FE3-A331-59036692907F}" type="slidenum">
              <a:rPr lang="en-US" smtClean="0"/>
              <a:t>‹#›</a:t>
            </a:fld>
            <a:endParaRPr lang="en-US"/>
          </a:p>
        </p:txBody>
      </p:sp>
    </p:spTree>
    <p:extLst>
      <p:ext uri="{BB962C8B-B14F-4D97-AF65-F5344CB8AC3E}">
        <p14:creationId xmlns:p14="http://schemas.microsoft.com/office/powerpoint/2010/main" val="304905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22792-BA8C-413B-AE78-8E80C1E51ED2}" type="datetimeFigureOut">
              <a:rPr lang="en-US" smtClean="0"/>
              <a:t>1/17/2018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B0609-7518-4FE3-A331-59036692907F}" type="slidenum">
              <a:rPr lang="en-US" smtClean="0"/>
              <a:t>‹#›</a:t>
            </a:fld>
            <a:endParaRPr lang="en-US"/>
          </a:p>
        </p:txBody>
      </p:sp>
    </p:spTree>
    <p:extLst>
      <p:ext uri="{BB962C8B-B14F-4D97-AF65-F5344CB8AC3E}">
        <p14:creationId xmlns:p14="http://schemas.microsoft.com/office/powerpoint/2010/main" val="2040941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wmf"/><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wmf"/><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hyperlink" Target="http://www.hs.iastate.edu/prospective/find-majors/food-science-culinary-science/" TargetMode="External"/><Relationship Id="rId13" Type="http://schemas.openxmlformats.org/officeDocument/2006/relationships/hyperlink" Target="http://www.hs.iastate.edu/current-students/international/student-resources/passport-reimbursement-program/" TargetMode="External"/><Relationship Id="rId3" Type="http://schemas.openxmlformats.org/officeDocument/2006/relationships/hyperlink" Target="http://www.hs.iastate.edu/about-2/planning/strategic/vision/" TargetMode="External"/><Relationship Id="rId7" Type="http://schemas.openxmlformats.org/officeDocument/2006/relationships/hyperlink" Target="http://www.hs.iastate.edu/faculty-staff/awards/facstaff/mid-career-achievement-in-research-award/" TargetMode="External"/><Relationship Id="rId12" Type="http://schemas.openxmlformats.org/officeDocument/2006/relationships/hyperlink" Target="http://www.hs.iastate.edu/alumni/awards/2016-chs-alumni-awards/" TargetMode="External"/><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hyperlink" Target="http://www.hs.iastate.edu/faculty-staff/awards/facstaff/career-achievement-in-teaching-award/" TargetMode="External"/><Relationship Id="rId11" Type="http://schemas.openxmlformats.org/officeDocument/2006/relationships/hyperlink" Target="http://www.hs.iastate.edu/academics/honors/honors-project-proposal/" TargetMode="External"/><Relationship Id="rId5" Type="http://schemas.openxmlformats.org/officeDocument/2006/relationships/hyperlink" Target="http://www.hs.iastate.edu/faculty-staff/awards/factaff/faculty-award-for-diversity-enhancement" TargetMode="External"/><Relationship Id="rId10" Type="http://schemas.openxmlformats.org/officeDocument/2006/relationships/hyperlink" Target="http://www.hs.iastate.edu/academics/honors/faqs-human-sciences-honors/" TargetMode="External"/><Relationship Id="rId4" Type="http://schemas.openxmlformats.org/officeDocument/2006/relationships/hyperlink" Target="http://wwww.hs.iastate.edu/current-students/student-profiles/student-profiles-archive/" TargetMode="External"/><Relationship Id="rId9" Type="http://schemas.openxmlformats.org/officeDocument/2006/relationships/hyperlink" Target="http://www.hs.iastate.edu/current-students/organizations/student-council/application-for-council-membership/"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hs.iastate.edu/faculty-staff/committees/diversity-equity-and-community/workshops/" TargetMode="External"/><Relationship Id="rId13" Type="http://schemas.openxmlformats.org/officeDocument/2006/relationships/hyperlink" Target="http://www.hs.iastate.edu/student-opportunities/honors-program/awards-scholarships/" TargetMode="External"/><Relationship Id="rId3" Type="http://schemas.openxmlformats.org/officeDocument/2006/relationships/hyperlink" Target="http://www.hs.iastate.edu/dean-search/" TargetMode="External"/><Relationship Id="rId7" Type="http://schemas.openxmlformats.org/officeDocument/2006/relationships/hyperlink" Target="http://www.hs.iastate.edu/awards/chs-recipients/chs-2011/dawn-filhr/" TargetMode="External"/><Relationship Id="rId12" Type="http://schemas.openxmlformats.org/officeDocument/2006/relationships/hyperlink" Target="http://www.hs.iastate.edu/tips/products/Microsoft/freeze-column/" TargetMode="External"/><Relationship Id="rId17" Type="http://schemas.openxmlformats.org/officeDocument/2006/relationships/hyperlink" Target="http://www.hs.iastate.edu/prospective/find-majors/sports-athletic-training/athletic-training/" TargetMode="External"/><Relationship Id="rId2" Type="http://schemas.openxmlformats.org/officeDocument/2006/relationships/image" Target="../media/image1.wmf"/><Relationship Id="rId16" Type="http://schemas.openxmlformats.org/officeDocument/2006/relationships/hyperlink" Target="http://www.hs.iastate.edu/current-students/multicultural-programs/meet-ostudents/" TargetMode="External"/><Relationship Id="rId1" Type="http://schemas.openxmlformats.org/officeDocument/2006/relationships/slideLayout" Target="../slideLayouts/slideLayout7.xml"/><Relationship Id="rId6" Type="http://schemas.openxmlformats.org/officeDocument/2006/relationships/hyperlink" Target="http://www.hs.iastate.edu/awards/chs-recipients/chs-2010/frankie-laanan/" TargetMode="External"/><Relationship Id="rId11" Type="http://schemas.openxmlformats.org/officeDocument/2006/relationships/hyperlink" Target="http://www.hs.iastate.edu/tips/products/Microsoft/" TargetMode="External"/><Relationship Id="rId5" Type="http://schemas.openxmlformats.org/officeDocument/2006/relationships/hyperlink" Target="http://www.hs.iastate.edu/awards/chs-recipients/chs-2013-2/soko-starobin/" TargetMode="External"/><Relationship Id="rId15" Type="http://schemas.openxmlformats.org/officeDocument/2006/relationships/hyperlink" Target="http://www.hs.iastate.edu/connect-four/" TargetMode="External"/><Relationship Id="rId10" Type="http://schemas.openxmlformats.org/officeDocument/2006/relationships/hyperlink" Target="http://www.hs.iastate.edu/student-opportunities/honors-programs/honors-project/intent-statement/" TargetMode="External"/><Relationship Id="rId4" Type="http://schemas.openxmlformats.org/officeDocument/2006/relationships/hyperlink" Target="http://www.hs.iastate.edu/organizations/chs-student-council/application-for-council-membership/" TargetMode="External"/><Relationship Id="rId9" Type="http://schemas.openxmlformats.org/officeDocument/2006/relationships/hyperlink" Target="http://www.hs.iastate.edu/international/student-resources/start/" TargetMode="External"/><Relationship Id="rId14" Type="http://schemas.openxmlformats.org/officeDocument/2006/relationships/hyperlink" Target="http://www.hs.iastate.edu/alumni/awards/2008-chs-alumni-awards/stweart-l-burger/"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www.hs.iastate.edu/awards/chs-recipients/2015-2/kyle-holtman/" TargetMode="External"/><Relationship Id="rId13" Type="http://schemas.openxmlformats.org/officeDocument/2006/relationships/hyperlink" Target="http://www.hs.iastate.edu/academics/honors/program-timeline/" TargetMode="External"/><Relationship Id="rId3" Type="http://schemas.openxmlformats.org/officeDocument/2006/relationships/hyperlink" Target="http://www.hs.iastate.edu/tips/misc/passwords/" TargetMode="External"/><Relationship Id="rId7" Type="http://schemas.openxmlformats.org/officeDocument/2006/relationships/hyperlink" Target="http://www.hs.iastate.edu/awards/chs-recipients/2013-2/" TargetMode="External"/><Relationship Id="rId12" Type="http://schemas.openxmlformats.org/officeDocument/2006/relationships/hyperlink" Target="http://www.hs.iastate.edu/prospective/find-majors/fitness_wellness/general_studies/" TargetMode="External"/><Relationship Id="rId2" Type="http://schemas.openxmlformats.org/officeDocument/2006/relationships/image" Target="../media/image1.wmf"/><Relationship Id="rId16" Type="http://schemas.openxmlformats.org/officeDocument/2006/relationships/hyperlink" Target="http://www.hs.iastate.edu/hs-week/sponsors/" TargetMode="External"/><Relationship Id="rId1" Type="http://schemas.openxmlformats.org/officeDocument/2006/relationships/slideLayout" Target="../slideLayouts/slideLayout7.xml"/><Relationship Id="rId6" Type="http://schemas.openxmlformats.org/officeDocument/2006/relationships/hyperlink" Target="http://www.hs.iastate.edu/academics/Hilton-chair/2015-2016/" TargetMode="External"/><Relationship Id="rId11" Type="http://schemas.openxmlformats.org/officeDocument/2006/relationships/hyperlink" Target="http://www.hs.iastate.edu/faculty-staff/awards/facstaff/career-achievement-in-research-award/" TargetMode="External"/><Relationship Id="rId5" Type="http://schemas.openxmlformats.org/officeDocument/2006/relationships/hyperlink" Target="http://www.hs.iastate.edu/faculty-staff/awards/facstaff/merit-employee-distinguished-service-award/42" TargetMode="External"/><Relationship Id="rId15" Type="http://schemas.openxmlformats.org/officeDocument/2006/relationships/hyperlink" Target="http://www.hs.iastate.edu/current-students/international/getting-started/international-internships/" TargetMode="External"/><Relationship Id="rId10" Type="http://schemas.openxmlformats.org/officeDocument/2006/relationships/hyperlink" Target="http://www.hs.iastate.edu/current-students/multicultural-programs/request-funding/" TargetMode="External"/><Relationship Id="rId4" Type="http://schemas.openxmlformats.org/officeDocument/2006/relationships/hyperlink" Target="http://www.hs.iastate.edu/awards/facstaff/career-achievement-in-teaching-award/" TargetMode="External"/><Relationship Id="rId9" Type="http://schemas.openxmlformats.org/officeDocument/2006/relationships/hyperlink" Target="http://www.hs.iastate.edu/awards/university-awards/2015-2/carol-cordell-award-for-academic-advising-impact/" TargetMode="External"/><Relationship Id="rId14" Type="http://schemas.openxmlformats.org/officeDocument/2006/relationships/hyperlink" Target="http://www.hs.iastate.edu/awards/chs-recipients/2008-2/ana-paula-correia/"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www.hs.iastate.edu/student-services/orientation/placement-information/" TargetMode="External"/><Relationship Id="rId13" Type="http://schemas.openxmlformats.org/officeDocument/2006/relationships/hyperlink" Target="http://www.hs.iastate.edu/faculty-staff/awards/2017-chs-facultystaff-award-recipients/ronald-l%20eibold/" TargetMode="External"/><Relationship Id="rId3" Type="http://schemas.openxmlformats.org/officeDocument/2006/relationships/hyperlink" Target="http://www.hs.iastate.edu/learning-communities/minds/peer-mentors/" TargetMode="External"/><Relationship Id="rId7" Type="http://schemas.openxmlformats.org/officeDocument/2006/relationships/hyperlink" Target="http://www.hs.iastate.edu/international;/getting-started/" TargetMode="External"/><Relationship Id="rId12" Type="http://schemas.openxmlformats.org/officeDocument/2006/relationships/hyperlink" Target="http://www.hs.iastate.edu/awards/chs-recipients/chs-2011/Byron-brehm-stecher/" TargetMode="External"/><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hyperlink" Target="http://www.hs.iastate.edu/hs-week/past-events/hs-week-2015/" TargetMode="External"/><Relationship Id="rId11" Type="http://schemas.openxmlformats.org/officeDocument/2006/relationships/hyperlink" Target="http://www.hs.iastate.edu/awards/chs-recipients/chs-2010/jean-Anderson/" TargetMode="External"/><Relationship Id="rId5" Type="http://schemas.openxmlformats.org/officeDocument/2006/relationships/hyperlink" Target="http://www.hs.iastate.edu/faculty-staff/awards/facstaff/professional-scientific-distinguished-service-admin/" TargetMode="External"/><Relationship Id="rId10" Type="http://schemas.openxmlformats.org/officeDocument/2006/relationships/hyperlink" Target="http://www.hs.iastate.edu/awards/chs-recipients/2015-2/susan-arendt/" TargetMode="External"/><Relationship Id="rId4" Type="http://schemas.openxmlformats.org/officeDocument/2006/relationships/hyperlink" Target="http://www.hs.iastate.edu/student-opportunities/rosefeld-internship/history/" TargetMode="External"/><Relationship Id="rId9" Type="http://schemas.openxmlformats.org/officeDocument/2006/relationships/hyperlink" Target="http://www.hs.iastate.edu/awards/chs-recipients/2013-2/linda-serra-hagedorn/" TargetMode="External"/><Relationship Id="rId14" Type="http://schemas.openxmlformats.org/officeDocument/2006/relationships/hyperlink" Target="http://www.hs.iastate.edu/prospective/transfer-plans-and-information/apparel-merchandising-and-design-pla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www.hs.iastate.edu/prospective/parents/" TargetMode="External"/><Relationship Id="rId13" Type="http://schemas.openxmlformats.org/officeDocument/2006/relationships/hyperlink" Target="http://www.hs.iastate.edu/student-opportunities/honors-program/faculty-roles/become-a-project-advisor/" TargetMode="External"/><Relationship Id="rId3" Type="http://schemas.openxmlformats.org/officeDocument/2006/relationships/hyperlink" Target="http://www.hs.iastate.edu/awards/chs-recipients/chs-2009/marsha-wissink/" TargetMode="External"/><Relationship Id="rId7" Type="http://schemas.openxmlformats.org/officeDocument/2006/relationships/hyperlink" Target="http://www.hs.iastate.edu/explore-careers/" TargetMode="External"/><Relationship Id="rId12" Type="http://schemas.openxmlformats.org/officeDocument/2006/relationships/hyperlink" Target="http://www.hs.iastate.edu/faces-iowa-state/" TargetMode="External"/><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hyperlink" Target="http://www.hs.iastate.edu/current-students/international/welcome/" TargetMode="External"/><Relationship Id="rId11" Type="http://schemas.openxmlformats.org/officeDocument/2006/relationships/hyperlink" Target="http://www.hs.iastate.edu/about-2/visitors/" TargetMode="External"/><Relationship Id="rId5" Type="http://schemas.openxmlformats.org/officeDocument/2006/relationships/hyperlink" Target="http://www.hs.iastate.edu/current-students/graduation/" TargetMode="External"/><Relationship Id="rId15" Type="http://schemas.openxmlformats.org/officeDocument/2006/relationships/hyperlink" Target="http://www.hs.iastate.edu/about-2/points-of-pride/life-and-lore-of%20-mackey-hall/the-ring-of-life/" TargetMode="External"/><Relationship Id="rId10" Type="http://schemas.openxmlformats.org/officeDocument/2006/relationships/hyperlink" Target="http://www.hs.iastate.edu/prospective/find-majors/teaching/early_childhood/" TargetMode="External"/><Relationship Id="rId4" Type="http://schemas.openxmlformats.org/officeDocument/2006/relationships/hyperlink" Target="http://www.hs.iastate.edu/awards/chs-recipients/chs-2010/susan-arendt/" TargetMode="External"/><Relationship Id="rId9" Type="http://schemas.openxmlformats.org/officeDocument/2006/relationships/hyperlink" Target="http://www.hs.iastate.edu/ced/admin/" TargetMode="External"/><Relationship Id="rId14" Type="http://schemas.openxmlformats.org/officeDocument/2006/relationships/hyperlink" Target="http://www.hs.iastate.edu/about-2/key-initiatives/diversity-and-social-justice/"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hs.iastate.edu/awards/chs-recipients/2012-2/" TargetMode="External"/><Relationship Id="rId13" Type="http://schemas.openxmlformats.org/officeDocument/2006/relationships/hyperlink" Target="http://www.hs.iastate.edu/awards/chs-recipients/2016/laura-ellingson/" TargetMode="External"/><Relationship Id="rId3" Type="http://schemas.openxmlformats.org/officeDocument/2006/relationships/hyperlink" Target="http://www.hs.iastate.edu/awards/chs-recipients/chs-2011/lakshman-rajagopal/" TargetMode="External"/><Relationship Id="rId7" Type="http://schemas.openxmlformats.org/officeDocument/2006/relationships/hyperlink" Target="http://www.hs.iastate.edu/tips/" TargetMode="External"/><Relationship Id="rId12" Type="http://schemas.openxmlformats.org/officeDocument/2006/relationships/hyperlink" Target="http://www.hs.iastate.edu/tips/products/" TargetMode="External"/><Relationship Id="rId2" Type="http://schemas.openxmlformats.org/officeDocument/2006/relationships/image" Target="../media/image1.wmf"/><Relationship Id="rId16" Type="http://schemas.openxmlformats.org/officeDocument/2006/relationships/hyperlink" Target="http://www.hs.iastate.edu/councils-committees/deans-advisory-council/2017-2018-deans-advisory-council/" TargetMode="External"/><Relationship Id="rId1" Type="http://schemas.openxmlformats.org/officeDocument/2006/relationships/slideLayout" Target="../slideLayouts/slideLayout7.xml"/><Relationship Id="rId6" Type="http://schemas.openxmlformats.org/officeDocument/2006/relationships/hyperlink" Target="http://www.hs.iastate.edu/internation/program-development-grants/louise-m-rosenfeld-fund/" TargetMode="External"/><Relationship Id="rId11" Type="http://schemas.openxmlformats.org/officeDocument/2006/relationships/hyperlink" Target="http://www.hs.iastate.edu/awards/rossmann-manatt/2014-sara-marcketti/" TargetMode="External"/><Relationship Id="rId5" Type="http://schemas.openxmlformats.org/officeDocument/2006/relationships/hyperlink" Target="http://www.hs.iastate.edu/international/faculty-staff-resources/international-programs-committee/" TargetMode="External"/><Relationship Id="rId15" Type="http://schemas.openxmlformats.org/officeDocument/2006/relationships/hyperlink" Target="http://www.hs.iastate.edu/awards/facstaff/professional-scientific-distinguished%20-service/" TargetMode="External"/><Relationship Id="rId10" Type="http://schemas.openxmlformats.org/officeDocument/2006/relationships/hyperlink" Target="http://www.hs.iastate.edu/awards/chs-recipients/chs-2011/" TargetMode="External"/><Relationship Id="rId4" Type="http://schemas.openxmlformats.org/officeDocument/2006/relationships/hyperlink" Target="http://www.hs.iastate.edu/faculty-staff/awards/deans-faculty-fellows-award/2015-Byron-brehm-stecher/" TargetMode="External"/><Relationship Id="rId9" Type="http://schemas.openxmlformats.org/officeDocument/2006/relationships/hyperlink" Target="http://www.hs.iastate.edu/awards/chs-recipients/2012-2/Thomas-schrier/" TargetMode="External"/><Relationship Id="rId14" Type="http://schemas.openxmlformats.org/officeDocument/2006/relationships/hyperlink" Target="http://www.hs.iastate.edu/awards/chs-recipients/2016-2/victor-miller/"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hs.iastate.edu/alumni/alumni-awards/2017-chs-alumni-awards/jerlando-jackson/" TargetMode="External"/><Relationship Id="rId13" Type="http://schemas.openxmlformats.org/officeDocument/2006/relationships/hyperlink" Target="http://www.hs.iastate.edu/awards/chs-recipients/2014-2/amy-hutchinson/" TargetMode="External"/><Relationship Id="rId3" Type="http://schemas.openxmlformats.org/officeDocument/2006/relationships/hyperlink" Target="http://www.hs.iastate.edu/dean-pamela-white/" TargetMode="External"/><Relationship Id="rId7" Type="http://schemas.openxmlformats.org/officeDocument/2006/relationships/hyperlink" Target="http://www.hs.iastate.edu/academics/honors/awards/-scholarships/" TargetMode="External"/><Relationship Id="rId12" Type="http://schemas.openxmlformats.org/officeDocument/2006/relationships/hyperlink" Target="http://www.hs.iastate.edu/student-services/academic-advising/chs-academic-committee/" TargetMode="External"/><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hyperlink" Target="http://www.hs.iastate.edu/prospective/apply/" TargetMode="External"/><Relationship Id="rId11" Type="http://schemas.openxmlformats.org/officeDocument/2006/relationships/hyperlink" Target="http://www.hs.iastate.edu/student-opportunities/honor-program/peer-mentors/" TargetMode="External"/><Relationship Id="rId5" Type="http://schemas.openxmlformats.org/officeDocument/2006/relationships/hyperlink" Target="http://www.hs.iastate.edu/faculty-staff/awards/facstaff/faculty-award-for-international-achievement/" TargetMode="External"/><Relationship Id="rId15" Type="http://schemas.openxmlformats.org/officeDocument/2006/relationships/hyperlink" Target="http://www.hs.iastate.edu/awards/university-awards/2016-2/peter-martin/" TargetMode="External"/><Relationship Id="rId10" Type="http://schemas.openxmlformats.org/officeDocument/2006/relationships/hyperlink" Target="http://www.hs.iastate.edu/prospective/find-majors/children-youth-family/youth/" TargetMode="External"/><Relationship Id="rId4" Type="http://schemas.openxmlformats.org/officeDocument/2006/relationships/hyperlink" Target="http://www.hs.iastate.edu/faculty-staff/awards/2017-chs-facultystaff-award-recipients/Christine-fedler/" TargetMode="External"/><Relationship Id="rId9" Type="http://schemas.openxmlformats.org/officeDocument/2006/relationships/hyperlink" Target="http://www.hs.iastate.edu/faculty-staff/safety/" TargetMode="External"/><Relationship Id="rId14" Type="http://schemas.openxmlformats.org/officeDocument/2006/relationships/hyperlink" Target="http://www.hs.iastate.edu/awards/chs-recipients/chs-2009/denise-dent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www.hs.iastate.edu/announcements/search/" TargetMode="External"/><Relationship Id="rId13" Type="http://schemas.openxmlformats.org/officeDocument/2006/relationships/hyperlink" Target="http://www.hs.iastate.edu/current-students/international/getting-started/application-process/" TargetMode="External"/><Relationship Id="rId3" Type="http://schemas.openxmlformats.org/officeDocument/2006/relationships/hyperlink" Target="http://www.hs.iastate.edu/current-students/international/getting-started/why-study-abroad/" TargetMode="External"/><Relationship Id="rId7" Type="http://schemas.openxmlformats.org/officeDocument/2006/relationships/hyperlink" Target="http://www.hs.iastate.edu/about-2/points-of-pride/life-and-lore-of-mackay-hall/the-batchelder-fountains/" TargetMode="External"/><Relationship Id="rId12" Type="http://schemas.openxmlformats.org/officeDocument/2006/relationships/hyperlink" Target="http://www.hs.iastate.edu/content/exhibits/admin/?x=add_equipment" TargetMode="External"/><Relationship Id="rId17" Type="http://schemas.openxmlformats.org/officeDocument/2006/relationships/hyperlink" Target="http://www.hs.iastate.edu/academics/honors/peer-mentors/" TargetMode="External"/><Relationship Id="rId2" Type="http://schemas.openxmlformats.org/officeDocument/2006/relationships/image" Target="../media/image1.wmf"/><Relationship Id="rId16" Type="http://schemas.openxmlformats.org/officeDocument/2006/relationships/hyperlink" Target="http://www.hs.iastate.edu/multicultural-programs-office/professional-development-funding/" TargetMode="External"/><Relationship Id="rId1" Type="http://schemas.openxmlformats.org/officeDocument/2006/relationships/slideLayout" Target="../slideLayouts/slideLayout7.xml"/><Relationship Id="rId6" Type="http://schemas.openxmlformats.org/officeDocument/2006/relationships/hyperlink" Target="http://www.hs.iastate.edu/tips/email/email-list/" TargetMode="External"/><Relationship Id="rId11" Type="http://schemas.openxmlformats.org/officeDocument/2006/relationships/hyperlink" Target="http://www.hs.iastate.edu/awards/deans-faculty-fellows-award/" TargetMode="External"/><Relationship Id="rId5" Type="http://schemas.openxmlformats.org/officeDocument/2006/relationships/hyperlink" Target="http://www.hs.iastate.edu/faculty-staff/awards/facstaff/career-achievement-in-outreach-awar%20d/" TargetMode="External"/><Relationship Id="rId15" Type="http://schemas.openxmlformats.org/officeDocument/2006/relationships/hyperlink" Target="http://www.hs.iastate.edu/international/services-and-support/" TargetMode="External"/><Relationship Id="rId10" Type="http://schemas.openxmlformats.org/officeDocument/2006/relationships/hyperlink" Target="http://www.hs.iastate.edu/awards/chs-recipients/2012-2/erica-beirman/" TargetMode="External"/><Relationship Id="rId4" Type="http://schemas.openxmlformats.org/officeDocument/2006/relationships/hyperlink" Target="http://www.hs.iastate.edu/current-students/isu-graduation-chs-convocation/graduates/" TargetMode="External"/><Relationship Id="rId9" Type="http://schemas.openxmlformats.org/officeDocument/2006/relationships/hyperlink" Target="http://www.hs.iastate.edu/awards/chs-recipients/2008-2/corey-drake/" TargetMode="External"/><Relationship Id="rId14" Type="http://schemas.openxmlformats.org/officeDocument/2006/relationships/hyperlink" Target="http://www.hs.iastate.edu/faculty-staff/awards/2017-university-award-recipients/tera-lawson/"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ww.hs.iastate.edu/faculty-staff/building/building-supervisors/" TargetMode="External"/><Relationship Id="rId13" Type="http://schemas.openxmlformats.org/officeDocument/2006/relationships/hyperlink" Target="http://www.hs.iastate.edu/awards/facstaff/mid-career-achievement-in-research-award/" TargetMode="External"/><Relationship Id="rId3" Type="http://schemas.openxmlformats.org/officeDocument/2006/relationships/hyperlink" Target="http://www.hs.iastate.edu/awards/chs-recipients/2012-2/kim-greder/" TargetMode="External"/><Relationship Id="rId7" Type="http://schemas.openxmlformats.org/officeDocument/2006/relationships/hyperlink" Target="http://www.hs.iastate.edu/faculty-staff/awards/2016-university-awards/jeanne-stewart/" TargetMode="External"/><Relationship Id="rId12" Type="http://schemas.openxmlformats.org/officeDocument/2006/relationships/hyperlink" Target="http://www.hs.iastate.edu/awards/chs-recipients/2016-2/leah-kinnaird/" TargetMode="External"/><Relationship Id="rId17" Type="http://schemas.openxmlformats.org/officeDocument/2006/relationships/hyperlink" Target="http://www.hs.iastate.edu/it/labs/" TargetMode="External"/><Relationship Id="rId2" Type="http://schemas.openxmlformats.org/officeDocument/2006/relationships/image" Target="../media/image1.wmf"/><Relationship Id="rId16" Type="http://schemas.openxmlformats.org/officeDocument/2006/relationships/hyperlink" Target="http://www.hs.iastate.edu/hs-week/past-events/hs-week-2017/" TargetMode="External"/><Relationship Id="rId1" Type="http://schemas.openxmlformats.org/officeDocument/2006/relationships/slideLayout" Target="../slideLayouts/slideLayout7.xml"/><Relationship Id="rId6" Type="http://schemas.openxmlformats.org/officeDocument/2006/relationships/hyperlink" Target="http://www.hs.iastate.edu/awards/chs-recipients/chs-2010/laura-rendon/" TargetMode="External"/><Relationship Id="rId11" Type="http://schemas.openxmlformats.org/officeDocument/2006/relationships/hyperlink" Target="http://www.hs.iastate.edu/awards/chs-recipients/2016-2/larry-ebbers/" TargetMode="External"/><Relationship Id="rId5" Type="http://schemas.openxmlformats.org/officeDocument/2006/relationships/hyperlink" Target="http://www.hs.iastate.edu/awards/chs-recipients/2016-2/ann-smiley-oyen/" TargetMode="External"/><Relationship Id="rId15" Type="http://schemas.openxmlformats.org/officeDocument/2006/relationships/hyperlink" Target="http://www.hs.iastate.edu/faculty-staff/safety/fire-prevention/" TargetMode="External"/><Relationship Id="rId10" Type="http://schemas.openxmlformats.org/officeDocument/2006/relationships/hyperlink" Target="http://www.hs.iastate.edu/awards/chs-recipients/2008-2/cathy-hockaday/" TargetMode="External"/><Relationship Id="rId4" Type="http://schemas.openxmlformats.org/officeDocument/2006/relationships/hyperlink" Target="http://www.hs.iastate.edu/awards/chs-recipients/2014-2/karen-colbert/" TargetMode="External"/><Relationship Id="rId9" Type="http://schemas.openxmlformats.org/officeDocument/2006/relationships/hyperlink" Target="http://www.hs.iastate.edu/about-2/people/deans-advisory-council/2015-16-deans-advisory-cou%20ncil/" TargetMode="External"/><Relationship Id="rId14" Type="http://schemas.openxmlformats.org/officeDocument/2006/relationships/hyperlink" Target="http://www.hs.iastate.edu/awards/facstaff/outstanding-advisor-award/"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hs.iastate.edu/surveys/consent/" TargetMode="External"/><Relationship Id="rId13" Type="http://schemas.openxmlformats.org/officeDocument/2006/relationships/hyperlink" Target="http://www.hs.iastate.edu/awards/chs-recipients/2013-2/ann-pierce/" TargetMode="External"/><Relationship Id="rId3" Type="http://schemas.openxmlformats.org/officeDocument/2006/relationships/hyperlink" Target="http://www.hs.iastate.edu/current-students/international/program-development-grants/louisem-rosenfeld-fund/" TargetMode="External"/><Relationship Id="rId7" Type="http://schemas.openxmlformats.org/officeDocument/2006/relationships/hyperlink" Target="http://www.hs.iastate.edu/prospective/transfer-students/" TargetMode="External"/><Relationship Id="rId12" Type="http://schemas.openxmlformats.org/officeDocument/2006/relationships/hyperlink" Target="http://www.hs.iastate.edu/alumni/awards/2013-chs-alumni-awards/ann-thompso/" TargetMode="External"/><Relationship Id="rId2" Type="http://schemas.openxmlformats.org/officeDocument/2006/relationships/image" Target="../media/image1.wmf"/><Relationship Id="rId1" Type="http://schemas.openxmlformats.org/officeDocument/2006/relationships/slideLayout" Target="../slideLayouts/slideLayout7.xml"/><Relationship Id="rId6" Type="http://schemas.openxmlformats.org/officeDocument/2006/relationships/hyperlink" Target="http://www.hs.iastate.edu/prospective/transfer-plans-and-information/community-college-equiv%20alency-guides-for-child-adult-family-services/" TargetMode="External"/><Relationship Id="rId11" Type="http://schemas.openxmlformats.org/officeDocument/2006/relationships/hyperlink" Target="http://www.hs.iastate.edu/alumni/awards/2007-chs-alumni-awards/kent-koppelman/" TargetMode="External"/><Relationship Id="rId5" Type="http://schemas.openxmlformats.org/officeDocument/2006/relationships/hyperlink" Target="http://www.hs.iastate.edu/prospective/find-majors/children-youth-family/families-adults/" TargetMode="External"/><Relationship Id="rId15" Type="http://schemas.openxmlformats.org/officeDocument/2006/relationships/hyperlink" Target="http://www.hs.iastate.edu/awards/facstaff/lecturerclinicianadjunct-faculty-distinguished-servic%20e-award/" TargetMode="External"/><Relationship Id="rId10" Type="http://schemas.openxmlformats.org/officeDocument/2006/relationships/hyperlink" Target="http://www.hs.iastate.edu/alumni/awards/2002-chs-alumni-awards/don-and-ardyce-roehr/" TargetMode="External"/><Relationship Id="rId4" Type="http://schemas.openxmlformats.org/officeDocument/2006/relationships/hyperlink" Target="http://www.hs.iastate.edu/current-students/international/programs/global-partnerships/" TargetMode="External"/><Relationship Id="rId9" Type="http://schemas.openxmlformats.org/officeDocument/2006/relationships/hyperlink" Target="http://www.hs.iastate.edu/alumni/alumni-awards/2016-chs-alumni-awards/" TargetMode="External"/><Relationship Id="rId14" Type="http://schemas.openxmlformats.org/officeDocument/2006/relationships/hyperlink" Target="http://www.hs.iastate.edu/awards/chs-recipients/2015-2/natasha-cro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hs.iastate.edu/international/student-resources/hs-global-citizens-club/" TargetMode="External"/><Relationship Id="rId13" Type="http://schemas.openxmlformats.org/officeDocument/2006/relationships/hyperlink" Target="http://www.hs.iastate.edu/alumni/awards/2015-chs-alumni-awards/richard-l-mahoney/" TargetMode="External"/><Relationship Id="rId3" Type="http://schemas.openxmlformats.org/officeDocument/2006/relationships/hyperlink" Target="http://www.hs.iastate.edu/current-students/graduate-students/department-information/" TargetMode="External"/><Relationship Id="rId7" Type="http://schemas.openxmlformats.org/officeDocument/2006/relationships/hyperlink" Target="http://www.hs.iastate.edu/international/faculty-staff-resources/rome-initiatve/" TargetMode="External"/><Relationship Id="rId12" Type="http://schemas.openxmlformats.org/officeDocument/2006/relationships/hyperlink" Target="http://www.hs.iastate.edu/academics/honors/program-overview/benefits/" TargetMode="External"/><Relationship Id="rId2" Type="http://schemas.openxmlformats.org/officeDocument/2006/relationships/image" Target="../media/image1.wmf"/><Relationship Id="rId16" Type="http://schemas.openxmlformats.org/officeDocument/2006/relationships/hyperlink" Target="http://www.hs.iastate.edu/awards/facstaff/early-achievement-in-teaching-award/" TargetMode="External"/><Relationship Id="rId1" Type="http://schemas.openxmlformats.org/officeDocument/2006/relationships/slideLayout" Target="../slideLayouts/slideLayout7.xml"/><Relationship Id="rId6" Type="http://schemas.openxmlformats.org/officeDocument/2006/relationships/hyperlink" Target="http://www.hs.iastate.edu/current-students/student-sensations-award/" TargetMode="External"/><Relationship Id="rId11" Type="http://schemas.openxmlformats.org/officeDocument/2006/relationships/hyperlink" Target="http://www.hs.iastate.edu/tips/products/skype/" TargetMode="External"/><Relationship Id="rId5" Type="http://schemas.openxmlformats.org/officeDocument/2006/relationships/hyperlink" Target="http://www.hs.iastate.edu/current-students/scholarships/middle-school-science-and-technolog%20y-scholarship/" TargetMode="External"/><Relationship Id="rId15" Type="http://schemas.openxmlformats.org/officeDocument/2006/relationships/hyperlink" Target="http://www.hs.iastate.edu/awards/chs-recipients/2016-2/byron-brehm-stecher/" TargetMode="External"/><Relationship Id="rId10" Type="http://schemas.openxmlformats.org/officeDocument/2006/relationships/hyperlink" Target="http://www.hs.iastate.edu/tips/products/microsoft/compress-images/" TargetMode="External"/><Relationship Id="rId4" Type="http://schemas.openxmlformats.org/officeDocument/2006/relationships/hyperlink" Target="http://www.hs.iastate.edu/current-students/international/information__trashed/passports/" TargetMode="External"/><Relationship Id="rId9" Type="http://schemas.openxmlformats.org/officeDocument/2006/relationships/hyperlink" Target="http://www.hs.iastate.edu/student-opportunities/honors-program/honors-project/project-presen%20tation/" TargetMode="External"/><Relationship Id="rId14" Type="http://schemas.openxmlformats.org/officeDocument/2006/relationships/hyperlink" Target="http://www.hs.iastate.edu/awards/chs-recipients/2015-2/wendy-white/"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www.hs.iastate.edu/awards/chs-recipients/2016-2/suzanne-bartholomae/" TargetMode="External"/><Relationship Id="rId13" Type="http://schemas.openxmlformats.org/officeDocument/2006/relationships/hyperlink" Target="http://www.hs.iastate.edu/prospective/find-majors/fitness_wellness/exercise_science/" TargetMode="External"/><Relationship Id="rId3" Type="http://schemas.openxmlformats.org/officeDocument/2006/relationships/hyperlink" Target="http://www.hs.iastate.edu/awards/rossmann-manatt/2012-2/" TargetMode="External"/><Relationship Id="rId7" Type="http://schemas.openxmlformats.org/officeDocument/2006/relationships/hyperlink" Target="http://www.hs.iastate.edu/awards/chs-recipients/2012-2/catherine-strohbehn/" TargetMode="External"/><Relationship Id="rId12" Type="http://schemas.openxmlformats.org/officeDocument/2006/relationships/hyperlink" Target="http://www.hs.iastate.edu/faculty-staff/awards/2017-university-award-recipients/tera-r-jordan/" TargetMode="External"/><Relationship Id="rId2" Type="http://schemas.openxmlformats.org/officeDocument/2006/relationships/image" Target="../media/image1.wmf"/><Relationship Id="rId16" Type="http://schemas.openxmlformats.org/officeDocument/2006/relationships/hyperlink" Target="http://www.hs.iastate.edu/announcements/subscribe/alum-unsubscribe/" TargetMode="External"/><Relationship Id="rId1" Type="http://schemas.openxmlformats.org/officeDocument/2006/relationships/slideLayout" Target="../slideLayouts/slideLayout7.xml"/><Relationship Id="rId6" Type="http://schemas.openxmlformats.org/officeDocument/2006/relationships/hyperlink" Target="http://www.hs.iastate.edu/announcements/subscribe/friend-unsubscribe" TargetMode="External"/><Relationship Id="rId11" Type="http://schemas.openxmlformats.org/officeDocument/2006/relationships/hyperlink" Target="http://www.hs.iastate.edu/current-students/student-services/resources/transcripts/" TargetMode="External"/><Relationship Id="rId5" Type="http://schemas.openxmlformats.org/officeDocument/2006/relationships/hyperlink" Target="http://www.hs.iastate.edu/alumni/newsletter/online-archive/" TargetMode="External"/><Relationship Id="rId15" Type="http://schemas.openxmlformats.org/officeDocument/2006/relationships/hyperlink" Target="http://www.hs.iastate.edu/alumni/alumni-awards/2017-chs-alumni-awards/david-walker/" TargetMode="External"/><Relationship Id="rId10" Type="http://schemas.openxmlformats.org/officeDocument/2006/relationships/hyperlink" Target="http://www.hs.iastate.edu/awards/facstaff/professional-scientific-distinguished-service-admin/" TargetMode="External"/><Relationship Id="rId4" Type="http://schemas.openxmlformats.org/officeDocument/2006/relationships/hyperlink" Target="http://www.hs.iastate.edu/tips/products/respondus/" TargetMode="External"/><Relationship Id="rId9" Type="http://schemas.openxmlformats.org/officeDocument/2006/relationships/hyperlink" Target="http://www.hs.iastate.edu/awards/facstaff/early-achievement-in-outreach-award/" TargetMode="External"/><Relationship Id="rId14" Type="http://schemas.openxmlformats.org/officeDocument/2006/relationships/hyperlink" Target="http://www.hs.iastate.edu/prospective/transfer-plans-and-information/event-management-trans%20fer-plan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www.hs.iastate.edu/international/student-resources/health-and-safety-abroad/" TargetMode="External"/><Relationship Id="rId13" Type="http://schemas.openxmlformats.org/officeDocument/2006/relationships/hyperlink" Target="http://www.hs.iastate.edu/faculty-staff/classroom-resources/" TargetMode="External"/><Relationship Id="rId18" Type="http://schemas.openxmlformats.org/officeDocument/2006/relationships/hyperlink" Target="http://www.hs.iastate.edu/alumni/alumni-awards/2017-chs-alumni-awards/herma-barclay-willia%20ms/" TargetMode="External"/><Relationship Id="rId3" Type="http://schemas.openxmlformats.org/officeDocument/2006/relationships/hyperlink" Target="http://www.hs.iastate.edu/awards/chs-recipients/2016-2/hector-angus/" TargetMode="External"/><Relationship Id="rId7" Type="http://schemas.openxmlformats.org/officeDocument/2006/relationships/hyperlink" Target="http://www.hs.iastate.edu/international-writing-assistance/" TargetMode="External"/><Relationship Id="rId12" Type="http://schemas.openxmlformats.org/officeDocument/2006/relationships/hyperlink" Target="http://www.hs.iastate.edu/exhibits/admin/?p=view_archived_reservations" TargetMode="External"/><Relationship Id="rId17" Type="http://schemas.openxmlformats.org/officeDocument/2006/relationships/hyperlink" Target="http://www.hs.iastate.edu/research/timeline/" TargetMode="External"/><Relationship Id="rId2" Type="http://schemas.openxmlformats.org/officeDocument/2006/relationships/image" Target="../media/image1.wmf"/><Relationship Id="rId16" Type="http://schemas.openxmlformats.org/officeDocument/2006/relationships/hyperlink" Target="http://www.hs.iastate.edu/prospective/learning-communities/minds/" TargetMode="External"/><Relationship Id="rId1" Type="http://schemas.openxmlformats.org/officeDocument/2006/relationships/slideLayout" Target="../slideLayouts/slideLayout7.xml"/><Relationship Id="rId6" Type="http://schemas.openxmlformats.org/officeDocument/2006/relationships/hyperlink" Target="http://www.hs.iastate.edu/career-services/employers/recruiting-visits/" TargetMode="External"/><Relationship Id="rId11" Type="http://schemas.openxmlformats.org/officeDocument/2006/relationships/hyperlink" Target="http://www.hs.iastate.edu/accreditation-2012/mission/" TargetMode="External"/><Relationship Id="rId5" Type="http://schemas.openxmlformats.org/officeDocument/2006/relationships/hyperlink" Target="http://www.hs.iastate.edu/awards/university-awards/2011-2/sara-marcketti/" TargetMode="External"/><Relationship Id="rId15" Type="http://schemas.openxmlformats.org/officeDocument/2006/relationships/hyperlink" Target="http://www.hs.iastate.edu/isu4u/scholarly-efforts/" TargetMode="External"/><Relationship Id="rId10" Type="http://schemas.openxmlformats.org/officeDocument/2006/relationships/hyperlink" Target="http://www.hs.iastate.edu/tips/products/microsoft/files-too-large/" TargetMode="External"/><Relationship Id="rId4" Type="http://schemas.openxmlformats.org/officeDocument/2006/relationships/hyperlink" Target="http://www.hs.iastate.edu/awards/facstaff/professional-scientific-early-achievement-admin/" TargetMode="External"/><Relationship Id="rId9" Type="http://schemas.openxmlformats.org/officeDocument/2006/relationships/hyperlink" Target="http://www.hs.iastate.edu/it/labs/reservations.htm" TargetMode="External"/><Relationship Id="rId14" Type="http://schemas.openxmlformats.org/officeDocument/2006/relationships/hyperlink" Target="http://www.hs.iastate.edu/hsweek/thank-2017-sponsor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hs.iastate.edu/evan-fritz/" TargetMode="External"/><Relationship Id="rId13" Type="http://schemas.openxmlformats.org/officeDocument/2006/relationships/hyperlink" Target="http://www.hs.iastate.edu/alumni/awards/2007-chs-alumni-awards/nawal-el-moutawakel/" TargetMode="External"/><Relationship Id="rId3" Type="http://schemas.openxmlformats.org/officeDocument/2006/relationships/hyperlink" Target="http://www.hs.iastate.edu/alumni/alumni-awards/2017-chs-alumni-awards/martha-l-gleason/" TargetMode="External"/><Relationship Id="rId7" Type="http://schemas.openxmlformats.org/officeDocument/2006/relationships/hyperlink" Target="http://www.hs.iastate.edu/current-students/student-profiles/student-profiles-archive/kin/" TargetMode="External"/><Relationship Id="rId12" Type="http://schemas.openxmlformats.org/officeDocument/2006/relationships/hyperlink" Target="http://www.hs.iastate.edu/accrediting-bodies" TargetMode="External"/><Relationship Id="rId2" Type="http://schemas.openxmlformats.org/officeDocument/2006/relationships/image" Target="../media/image1.wmf"/><Relationship Id="rId16" Type="http://schemas.openxmlformats.org/officeDocument/2006/relationships/hyperlink" Target="http://www.hs.iastate.edu/awards/chs-recipients/2008-2/ann-guddall/" TargetMode="External"/><Relationship Id="rId1" Type="http://schemas.openxmlformats.org/officeDocument/2006/relationships/slideLayout" Target="../slideLayouts/slideLayout7.xml"/><Relationship Id="rId6" Type="http://schemas.openxmlformats.org/officeDocument/2006/relationships/hyperlink" Target="http://www.hs.iastate.edu/awards/university-awards/2016-2/ann-marie-fiore/" TargetMode="External"/><Relationship Id="rId11" Type="http://schemas.openxmlformats.org/officeDocument/2006/relationships/hyperlink" Target="http://www.hs.iastate.edu/academics/honors/honors-project/intent-statement/" TargetMode="External"/><Relationship Id="rId5" Type="http://schemas.openxmlformats.org/officeDocument/2006/relationships/hyperlink" Target="http://www.hs.iastate.edu/awards/university-awards/2011-2/barbara-woods/" TargetMode="External"/><Relationship Id="rId15" Type="http://schemas.openxmlformats.org/officeDocument/2006/relationships/hyperlink" Target="http://www.hs.iastate.edu/alumni/awards/2015-chs-alumni-awards/" TargetMode="External"/><Relationship Id="rId10" Type="http://schemas.openxmlformats.org/officeDocument/2006/relationships/hyperlink" Target="http://www.hs.iastate.edu/tips/web-html/" TargetMode="External"/><Relationship Id="rId4" Type="http://schemas.openxmlformats.org/officeDocument/2006/relationships/hyperlink" Target="http://www.hs.iastate.edu/awards/chs-recipients/2014-2/daniel-robinson/" TargetMode="External"/><Relationship Id="rId9" Type="http://schemas.openxmlformats.org/officeDocument/2006/relationships/hyperlink" Target="http://www.hs.iastate.edu/prospective/transfer-plans-and-information/financial-counseling-andplanning-transfer-plans/" TargetMode="External"/><Relationship Id="rId14" Type="http://schemas.openxmlformats.org/officeDocument/2006/relationships/hyperlink" Target="http://www.hs.iastate.edu/alumni/awards/2010-alumni-awards/virginia-k-olsen-molgaar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www.hs.iastate.edu/multicultural-programs-office/get-connected/" TargetMode="External"/><Relationship Id="rId13" Type="http://schemas.openxmlformats.org/officeDocument/2006/relationships/hyperlink" Target="http://www.hs.iastate.edu/awards/chs-recipients/chs-2009/lori-d-patton/" TargetMode="External"/><Relationship Id="rId3" Type="http://schemas.openxmlformats.org/officeDocument/2006/relationships/hyperlink" Target="http://www.hs.iastate.edu/awards/chs-recipients/2012-2/nana-osei-kofi/" TargetMode="External"/><Relationship Id="rId7" Type="http://schemas.openxmlformats.org/officeDocument/2006/relationships/hyperlink" Target="http://www.hs.iastate.edu/international/program-development-grants/" TargetMode="External"/><Relationship Id="rId12" Type="http://schemas.openxmlformats.org/officeDocument/2006/relationships/hyperlink" Target="http://www.hs.iastate.edu/awards/chs-recipients/2014-2/jaqueline-krogh/" TargetMode="External"/><Relationship Id="rId17" Type="http://schemas.openxmlformats.org/officeDocument/2006/relationships/hyperlink" Target="http://www.hs.iastate.edu/it/labs/facilities.htm" TargetMode="External"/><Relationship Id="rId2" Type="http://schemas.openxmlformats.org/officeDocument/2006/relationships/image" Target="../media/image1.wmf"/><Relationship Id="rId16" Type="http://schemas.openxmlformats.org/officeDocument/2006/relationships/hyperlink" Target="http://www.hs.iastate.edu/faculty-staff/committees/diversity-equity-and-community/articles/" TargetMode="External"/><Relationship Id="rId1" Type="http://schemas.openxmlformats.org/officeDocument/2006/relationships/slideLayout" Target="../slideLayouts/slideLayout7.xml"/><Relationship Id="rId6" Type="http://schemas.openxmlformats.org/officeDocument/2006/relationships/hyperlink" Target="http://www.hs.iastate.edu/faculty-staff/sustainability/sustainability-resources/" TargetMode="External"/><Relationship Id="rId11" Type="http://schemas.openxmlformats.org/officeDocument/2006/relationships/hyperlink" Target="http://www.hs.iastate.edu/awards/chs-recipients/2013-2/gayle-luze/" TargetMode="External"/><Relationship Id="rId5" Type="http://schemas.openxmlformats.org/officeDocument/2006/relationships/hyperlink" Target="http://www.hs.iastate.edu/dynette-mosher/" TargetMode="External"/><Relationship Id="rId15" Type="http://schemas.openxmlformats.org/officeDocument/2006/relationships/hyperlink" Target="http://www.hs.iastate.edu/current-students/multicultural-programs/scholarships/" TargetMode="External"/><Relationship Id="rId10" Type="http://schemas.openxmlformats.org/officeDocument/2006/relationships/hyperlink" Target="http://www.hs.iastate.edu/tips/products/microsoft/auto-list-formation/" TargetMode="External"/><Relationship Id="rId4" Type="http://schemas.openxmlformats.org/officeDocument/2006/relationships/hyperlink" Target="http://www.hs.iastate.edu/awards/chs-recipients/2013-2/tera-lawson/" TargetMode="External"/><Relationship Id="rId9" Type="http://schemas.openxmlformats.org/officeDocument/2006/relationships/hyperlink" Target="http://www.hs.iastate.edu/prospective/visit/group_visits/" TargetMode="External"/><Relationship Id="rId14" Type="http://schemas.openxmlformats.org/officeDocument/2006/relationships/hyperlink" Target="http://www.hs.iastate.edu/current-students/multicultural-programs/request-a-tutor/"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www.hs.iastate.edu/awards/chs-recipients/2015-2/denise-nichols/" TargetMode="External"/><Relationship Id="rId13" Type="http://schemas.openxmlformats.org/officeDocument/2006/relationships/hyperlink" Target="http://www.hs.iastate.edu/about-2/people/deans-advisory-council/2013-14-deans-advisory-cou%20ncil/" TargetMode="External"/><Relationship Id="rId3" Type="http://schemas.openxmlformats.org/officeDocument/2006/relationships/hyperlink" Target="http://www.hs.iastate.edu/it/requestforms/homepage.php" TargetMode="External"/><Relationship Id="rId7" Type="http://schemas.openxmlformats.org/officeDocument/2006/relationships/hyperlink" Target="http://www.hs.iastate.edu/alumni/awards/2012-chs-alumni-awards/" TargetMode="External"/><Relationship Id="rId12" Type="http://schemas.openxmlformats.org/officeDocument/2006/relationships/hyperlink" Target="http://www.hs.iastate.edu/current-students/student-profiles/student-profiles-archive/fshn/" TargetMode="External"/><Relationship Id="rId2" Type="http://schemas.openxmlformats.org/officeDocument/2006/relationships/image" Target="../media/image1.wmf"/><Relationship Id="rId16" Type="http://schemas.openxmlformats.org/officeDocument/2006/relationships/hyperlink" Target="http://www.hs.iastate.edu/alumni/newsletter/dean-whites-retirement-announcement/" TargetMode="External"/><Relationship Id="rId1" Type="http://schemas.openxmlformats.org/officeDocument/2006/relationships/slideLayout" Target="../slideLayouts/slideLayout7.xml"/><Relationship Id="rId6" Type="http://schemas.openxmlformats.org/officeDocument/2006/relationships/hyperlink" Target="http://www.hs.iastate.edu/student-services/adviser-resources/academic-advising/" TargetMode="External"/><Relationship Id="rId11" Type="http://schemas.openxmlformats.org/officeDocument/2006/relationships/hyperlink" Target="http://www.hs.iastate.edu/awards/university-awards/2015-2/" TargetMode="External"/><Relationship Id="rId5" Type="http://schemas.openxmlformats.org/officeDocument/2006/relationships/hyperlink" Target="http://www.hs.iastate.edu/safety/" TargetMode="External"/><Relationship Id="rId15" Type="http://schemas.openxmlformats.org/officeDocument/2006/relationships/hyperlink" Target="http://www.hs.iastate.edu/alumni/awards/2013-chs-alumni-awards/" TargetMode="External"/><Relationship Id="rId10" Type="http://schemas.openxmlformats.org/officeDocument/2006/relationships/hyperlink" Target="http://www.hs.iastate.edu/awards/facstaff/career-achievement-in-research-award/" TargetMode="External"/><Relationship Id="rId4" Type="http://schemas.openxmlformats.org/officeDocument/2006/relationships/hyperlink" Target="http://www.hs.iastate.edu/prospective/transfer-plans-and-information/early-childhood-educatio%20n-transfer-plans/" TargetMode="External"/><Relationship Id="rId9" Type="http://schemas.openxmlformats.org/officeDocument/2006/relationships/hyperlink" Target="http://www.hs.iastate.edu/awards/chs-recipients/chs-2009/" TargetMode="External"/><Relationship Id="rId14" Type="http://schemas.openxmlformats.org/officeDocument/2006/relationships/hyperlink" Target="http://www.hs.iastate.edu/alumni/awards/201-alumni/"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hs.iastate.edu/awards/university-awards/2014-university-awards/linda-niehm/" TargetMode="External"/><Relationship Id="rId13" Type="http://schemas.openxmlformats.org/officeDocument/2006/relationships/hyperlink" Target="http://www.hs.iastate.edu/academics/honors/program-overview/admission/" TargetMode="External"/><Relationship Id="rId18" Type="http://schemas.openxmlformats.org/officeDocument/2006/relationships/hyperlink" Target="http://www.hs.iastate.edu/awards/chs-recipients/2016-2/jean-anderson/" TargetMode="External"/><Relationship Id="rId3" Type="http://schemas.openxmlformats.org/officeDocument/2006/relationships/hyperlink" Target="http://www.hs.iastate.edu/awards/chs-recipients/2014-2/carl-smith/" TargetMode="External"/><Relationship Id="rId7" Type="http://schemas.openxmlformats.org/officeDocument/2006/relationships/hyperlink" Target="http://www.hs.iastate.edu/awards/university-awards/2014-university-awards/" TargetMode="External"/><Relationship Id="rId12" Type="http://schemas.openxmlformats.org/officeDocument/2006/relationships/hyperlink" Target="http://www.hs.iastate.edu/multicultural-programs-office/get-connected/events/" TargetMode="External"/><Relationship Id="rId17" Type="http://schemas.openxmlformats.org/officeDocument/2006/relationships/hyperlink" Target="http://www.hs.iastate.edu/awards/chs-recipients/2015-2/dennelle-hogan/" TargetMode="External"/><Relationship Id="rId2" Type="http://schemas.openxmlformats.org/officeDocument/2006/relationships/image" Target="../media/image1.wmf"/><Relationship Id="rId16" Type="http://schemas.openxmlformats.org/officeDocument/2006/relationships/hyperlink" Target="http://www.hs.iastate.edu/awards/chs-recipients/2012-2/linda-svendsen/" TargetMode="External"/><Relationship Id="rId1" Type="http://schemas.openxmlformats.org/officeDocument/2006/relationships/slideLayout" Target="../slideLayouts/slideLayout7.xml"/><Relationship Id="rId6" Type="http://schemas.openxmlformats.org/officeDocument/2006/relationships/hyperlink" Target="http://www.hs.iastate.edu/awards/university-awards/2010-university/mary-meier/" TargetMode="External"/><Relationship Id="rId11" Type="http://schemas.openxmlformats.org/officeDocument/2006/relationships/hyperlink" Target="http://www.hs.iastate.edu/larry-ebbers/" TargetMode="External"/><Relationship Id="rId5" Type="http://schemas.openxmlformats.org/officeDocument/2006/relationships/hyperlink" Target="http://www.hs.iastate.edu/awards/deans-faculty-fellows-award/2016-2018-linda-niehm/" TargetMode="External"/><Relationship Id="rId15" Type="http://schemas.openxmlformats.org/officeDocument/2006/relationships/hyperlink" Target="http://www.hs.iastate.edu/alumni/awards/2011-chs-alumni-awards/" TargetMode="External"/><Relationship Id="rId10" Type="http://schemas.openxmlformats.org/officeDocument/2006/relationships/hyperlink" Target="http://www.hs.iastate.edu/faculty-staff/awards/chs-recipients/byron-brehm-stecher/" TargetMode="External"/><Relationship Id="rId19" Type="http://schemas.openxmlformats.org/officeDocument/2006/relationships/hyperlink" Target="http://www.hs.iastate.edu/faculty-staff/awards/2016-university-awards/nicci-port/" TargetMode="External"/><Relationship Id="rId4" Type="http://schemas.openxmlformats.org/officeDocument/2006/relationships/hyperlink" Target="http://www.hs.iastate.edu/awards/chs-recipients/2014-2/theresa-boettcher/" TargetMode="External"/><Relationship Id="rId9" Type="http://schemas.openxmlformats.org/officeDocument/2006/relationships/hyperlink" Target="http://www.hs.iastate.edu/exhibits/admin/" TargetMode="External"/><Relationship Id="rId14" Type="http://schemas.openxmlformats.org/officeDocument/2006/relationships/hyperlink" Target="http://www.hs.iastate.edu/alumni/awards/1997-chs-alumni-awards/willie-lee-campbell-glas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www.hs.iastate.edu/alumni/alumni-awards/2017-chs-alumni-awards/tinika-y-roland/" TargetMode="External"/><Relationship Id="rId13" Type="http://schemas.openxmlformats.org/officeDocument/2006/relationships/hyperlink" Target="http://www.hs.iastate.edu/alumni/awards/2010-alumni-awards/nancy-evans/" TargetMode="External"/><Relationship Id="rId18" Type="http://schemas.openxmlformats.org/officeDocument/2006/relationships/hyperlink" Target="http://www.hs.iastate.edu/awards/university-awards/2011-2/" TargetMode="External"/><Relationship Id="rId3" Type="http://schemas.openxmlformats.org/officeDocument/2006/relationships/hyperlink" Target="http://www.hs.iastate.edu/international/family-resources/" TargetMode="External"/><Relationship Id="rId7" Type="http://schemas.openxmlformats.org/officeDocument/2006/relationships/hyperlink" Target="http://www.hs.iastate.edu/alumni/alumni-awards/2017-chs-alumni-awards/cristobal_salinas/" TargetMode="External"/><Relationship Id="rId12" Type="http://schemas.openxmlformats.org/officeDocument/2006/relationships/hyperlink" Target="http://www.hs.iastate.edu/alumni/awards/2010-alumni-awards/alumni-achievement-award-2/" TargetMode="External"/><Relationship Id="rId17" Type="http://schemas.openxmlformats.org/officeDocument/2006/relationships/hyperlink" Target="http://www.hs.iastate.edu/awards/chs-recipients/chs-2009/manju-reddy/" TargetMode="External"/><Relationship Id="rId2" Type="http://schemas.openxmlformats.org/officeDocument/2006/relationships/image" Target="../media/image1.wmf"/><Relationship Id="rId16" Type="http://schemas.openxmlformats.org/officeDocument/2006/relationships/hyperlink" Target="http://www.hs.iastate.edu/awards/chs-recipients/2015-2/mary-jo-beckman/" TargetMode="External"/><Relationship Id="rId20" Type="http://schemas.openxmlformats.org/officeDocument/2006/relationships/hyperlink" Target="http://www.hs.iastate.edu/content/multimedia/" TargetMode="External"/><Relationship Id="rId1" Type="http://schemas.openxmlformats.org/officeDocument/2006/relationships/slideLayout" Target="../slideLayouts/slideLayout7.xml"/><Relationship Id="rId6" Type="http://schemas.openxmlformats.org/officeDocument/2006/relationships/hyperlink" Target="http://www.hs.iastate.edu/alumni/alumni-awards/2017-chs-alumni-awards/constance-p-hargra%20ve/" TargetMode="External"/><Relationship Id="rId11" Type="http://schemas.openxmlformats.org/officeDocument/2006/relationships/hyperlink" Target="http://www.hs.iastate.edu/alumni/awards/2009-chs-alumni-awards/phil-caffrey/" TargetMode="External"/><Relationship Id="rId5" Type="http://schemas.openxmlformats.org/officeDocument/2006/relationships/hyperlink" Target="http://www.hs.iastate.edu/academics/honors/faculty-roles/" TargetMode="External"/><Relationship Id="rId15" Type="http://schemas.openxmlformats.org/officeDocument/2006/relationships/hyperlink" Target="http://www.hs.iastate.edu/awards/chs-recipients/2015-2/katherine-rb/" TargetMode="External"/><Relationship Id="rId10" Type="http://schemas.openxmlformats.org/officeDocument/2006/relationships/hyperlink" Target="http://www.hs.iastate.edu/alumni/awards/2009-chs-alumni-awards/corly-brooke/" TargetMode="External"/><Relationship Id="rId19" Type="http://schemas.openxmlformats.org/officeDocument/2006/relationships/hyperlink" Target="http://www.hs.iastate.edu/awards/university-awards/2013-2/" TargetMode="External"/><Relationship Id="rId4" Type="http://schemas.openxmlformats.org/officeDocument/2006/relationships/hyperlink" Target="http://www.hs.iastate.edu/prospective/find-majors/children-youth-family/pre-professional/" TargetMode="External"/><Relationship Id="rId9" Type="http://schemas.openxmlformats.org/officeDocument/2006/relationships/hyperlink" Target="http://www.hs.iastate.edu/alumni/awards/2006-chs-alumni-awards/robert-reason/" TargetMode="External"/><Relationship Id="rId14" Type="http://schemas.openxmlformats.org/officeDocument/2006/relationships/hyperlink" Target="http://www.hs.iastate.edu/awards/chs-recipients/2013-2/eunice-bassler/"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www.hs.iastate.edu/prospective/find-majors/financial-literacy/family-finance/" TargetMode="External"/><Relationship Id="rId13" Type="http://schemas.openxmlformats.org/officeDocument/2006/relationships/hyperlink" Target="http://www.hs.iastate.edu/alumni/awards/201-alumni/christopher-duree/" TargetMode="External"/><Relationship Id="rId18" Type="http://schemas.openxmlformats.org/officeDocument/2006/relationships/hyperlink" Target="http://www.hs.iastate.edu/awards/facstaff/early-achievement-in-research-award/" TargetMode="External"/><Relationship Id="rId3" Type="http://schemas.openxmlformats.org/officeDocument/2006/relationships/hyperlink" Target="http://www.hs.iastate.edu/current-students/international/program-development-grants/m-cathe%20rine-welsh-fund/" TargetMode="External"/><Relationship Id="rId7" Type="http://schemas.openxmlformats.org/officeDocument/2006/relationships/hyperlink" Target="http://www.hs.iastate.edu/international-activities-grants/" TargetMode="External"/><Relationship Id="rId12" Type="http://schemas.openxmlformats.org/officeDocument/2006/relationships/hyperlink" Target="http://www.hs.iastate.edu/alumni/awards/1998-chs-alumni-awards/margaret-arcus/" TargetMode="External"/><Relationship Id="rId17" Type="http://schemas.openxmlformats.org/officeDocument/2006/relationships/hyperlink" Target="http://www.hs.iastate.edu/awards/chs-recipients/chs-2010/sara-marcketti/" TargetMode="External"/><Relationship Id="rId2" Type="http://schemas.openxmlformats.org/officeDocument/2006/relationships/image" Target="../media/image1.wmf"/><Relationship Id="rId16" Type="http://schemas.openxmlformats.org/officeDocument/2006/relationships/hyperlink" Target="http://www.hs.iastate.edu/awards/chs-recipients/2012-2/janell-meyer/" TargetMode="External"/><Relationship Id="rId1" Type="http://schemas.openxmlformats.org/officeDocument/2006/relationships/slideLayout" Target="../slideLayouts/slideLayout7.xml"/><Relationship Id="rId6" Type="http://schemas.openxmlformats.org/officeDocument/2006/relationships/hyperlink" Target="http://www.hs.iastate.edu/hs-week/call-for-research/" TargetMode="External"/><Relationship Id="rId11" Type="http://schemas.openxmlformats.org/officeDocument/2006/relationships/hyperlink" Target="http://www.hs.iastate.edu/alumni/alumni-awards/2016-chs-alumni-awards/tyler-weig/" TargetMode="External"/><Relationship Id="rId5" Type="http://schemas.openxmlformats.org/officeDocument/2006/relationships/hyperlink" Target="http://www.hs.iastate.edu/faculty-staff/awards/chs-recipients/laura-ellingson/" TargetMode="External"/><Relationship Id="rId15" Type="http://schemas.openxmlformats.org/officeDocument/2006/relationships/hyperlink" Target="http://www.hs.iastate.edu/awards/chs-recipients/2008-2/" TargetMode="External"/><Relationship Id="rId10" Type="http://schemas.openxmlformats.org/officeDocument/2006/relationships/hyperlink" Target="http://www.hs.iastate.edu/safety/individual-responsibility/" TargetMode="External"/><Relationship Id="rId19" Type="http://schemas.openxmlformats.org/officeDocument/2006/relationships/hyperlink" Target="http://www.hs.iastate.edu/awards/university-awards/2013-2/ann-marie-fiore/" TargetMode="External"/><Relationship Id="rId4" Type="http://schemas.openxmlformats.org/officeDocument/2006/relationships/hyperlink" Target="http://www.hs.iastate.edu/current-students/student-profiles/student-profiles-archive/hdfs/" TargetMode="External"/><Relationship Id="rId9" Type="http://schemas.openxmlformats.org/officeDocument/2006/relationships/hyperlink" Target="http://www.hs.iastate.edu/research/research-archive/" TargetMode="External"/><Relationship Id="rId14" Type="http://schemas.openxmlformats.org/officeDocument/2006/relationships/hyperlink" Target="http://www.hs.iastate.edu/alumni/awards/2010-alumni-award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www.hs.iastate.edu/prospective/find-majors/financial-literacy/housing-or-family-policy/" TargetMode="External"/><Relationship Id="rId13" Type="http://schemas.openxmlformats.org/officeDocument/2006/relationships/hyperlink" Target="http://www.hs.iastate.edu/alumni/awards/201-alumni/carol-l-anderson/" TargetMode="External"/><Relationship Id="rId18" Type="http://schemas.openxmlformats.org/officeDocument/2006/relationships/hyperlink" Target="http://www.hs.iastate.edu/awards/chs-recipients/2015-2/arlene-de-la-mora/" TargetMode="External"/><Relationship Id="rId3" Type="http://schemas.openxmlformats.org/officeDocument/2006/relationships/hyperlink" Target="http://www.hs.iastate.edu/faculty-staff/awards/chs-recipients/jean-anderson-2/" TargetMode="External"/><Relationship Id="rId7" Type="http://schemas.openxmlformats.org/officeDocument/2006/relationships/hyperlink" Target="http://www.hs.iastate.edu/international/international-programs-committee/" TargetMode="External"/><Relationship Id="rId12" Type="http://schemas.openxmlformats.org/officeDocument/2006/relationships/hyperlink" Target="http://www.hs.iastate.edu/alumni/awards/2008-chs-alumni-awards/" TargetMode="External"/><Relationship Id="rId17" Type="http://schemas.openxmlformats.org/officeDocument/2006/relationships/hyperlink" Target="http://www.hs.iastate.edu/awards/chs-recipients/2015-2/annette-jaehrling/" TargetMode="External"/><Relationship Id="rId2" Type="http://schemas.openxmlformats.org/officeDocument/2006/relationships/image" Target="../media/image1.wmf"/><Relationship Id="rId16" Type="http://schemas.openxmlformats.org/officeDocument/2006/relationships/hyperlink" Target="http://www.hs.iastate.edu/awards/chs-recipients/2012-2/mary-jane-brotherson/" TargetMode="External"/><Relationship Id="rId1" Type="http://schemas.openxmlformats.org/officeDocument/2006/relationships/slideLayout" Target="../slideLayouts/slideLayout7.xml"/><Relationship Id="rId6" Type="http://schemas.openxmlformats.org/officeDocument/2006/relationships/hyperlink" Target="http://www.hs.iastate.edu/faculty-staff/safety/safety-committee/" TargetMode="External"/><Relationship Id="rId11" Type="http://schemas.openxmlformats.org/officeDocument/2006/relationships/hyperlink" Target="http://www.hs.iastate.edu/alumni/awards/2006-chs-alumni-awards/bernhard-hennig/" TargetMode="External"/><Relationship Id="rId5" Type="http://schemas.openxmlformats.org/officeDocument/2006/relationships/hyperlink" Target="http://www.hs.iastate.edu/faculty-staff/committees/diversity-equity-and-community/articles-an%20d-notes/a-plea-for-civility/" TargetMode="External"/><Relationship Id="rId15" Type="http://schemas.openxmlformats.org/officeDocument/2006/relationships/hyperlink" Target="http://www.hs.iastate.edu/awards/chs-recipients/2008-2/janeann-stout/" TargetMode="External"/><Relationship Id="rId10" Type="http://schemas.openxmlformats.org/officeDocument/2006/relationships/hyperlink" Target="http://www.hs.iastate.edu/alumni/awards/1966-1995-chs-alumni-awards/" TargetMode="External"/><Relationship Id="rId19" Type="http://schemas.openxmlformats.org/officeDocument/2006/relationships/hyperlink" Target="http://www.hs.iastate.edu/current-students/international/student-resources/global-citizens-pro%20gram/" TargetMode="External"/><Relationship Id="rId4" Type="http://schemas.openxmlformats.org/officeDocument/2006/relationships/hyperlink" Target="http://www.hs.iastate.edu/faculty-staff/awards/facstaff/professional-scientific-distinguished-se%20rvice/" TargetMode="External"/><Relationship Id="rId9" Type="http://schemas.openxmlformats.org/officeDocument/2006/relationships/hyperlink" Target="http://www.hs.iastate.edu/alumni/alumni-awards/2016-chs-alumni-awards/joyce-hoppes/" TargetMode="External"/><Relationship Id="rId14" Type="http://schemas.openxmlformats.org/officeDocument/2006/relationships/hyperlink" Target="http://www.hs.iastate.edu/alumni/awards/2011-chs-alumni-awards/myrna-and-alan-tubb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www.hs.iastate.edu/tips/products/audacity/" TargetMode="External"/><Relationship Id="rId13" Type="http://schemas.openxmlformats.org/officeDocument/2006/relationships/hyperlink" Target="http://www.hs.iastate.edu/alumni/awards/1996-chs-alumni-awards/" TargetMode="External"/><Relationship Id="rId18" Type="http://schemas.openxmlformats.org/officeDocument/2006/relationships/hyperlink" Target="http://www.hs.iastate.edu/alumni/awards/2009-chs-alumni-awards/susan-e-carlson/" TargetMode="External"/><Relationship Id="rId3" Type="http://schemas.openxmlformats.org/officeDocument/2006/relationships/hyperlink" Target="http://www.hs.iastate.edu/diversity-and-inclusion/articles/a-plea-for-civility/" TargetMode="External"/><Relationship Id="rId7" Type="http://schemas.openxmlformats.org/officeDocument/2006/relationships/hyperlink" Target="http://www.hs.iastate.edu/tips/misc/performance/" TargetMode="External"/><Relationship Id="rId12" Type="http://schemas.openxmlformats.org/officeDocument/2006/relationships/hyperlink" Target="http://www.hs.iastate.edu/alumni/alumni-awards/2016-chs-alumni-awards/david-walker/" TargetMode="External"/><Relationship Id="rId17" Type="http://schemas.openxmlformats.org/officeDocument/2006/relationships/hyperlink" Target="http://www.hs.iastate.edu/alumni/awards/2009-chs-alumni-awards/" TargetMode="External"/><Relationship Id="rId2" Type="http://schemas.openxmlformats.org/officeDocument/2006/relationships/image" Target="../media/image1.wmf"/><Relationship Id="rId16" Type="http://schemas.openxmlformats.org/officeDocument/2006/relationships/hyperlink" Target="http://www.hs.iastate.edu/alumni/awards/2006-chs-alumni-awards/" TargetMode="External"/><Relationship Id="rId1" Type="http://schemas.openxmlformats.org/officeDocument/2006/relationships/slideLayout" Target="../slideLayouts/slideLayout7.xml"/><Relationship Id="rId6" Type="http://schemas.openxmlformats.org/officeDocument/2006/relationships/hyperlink" Target="http://www.hs.iastate.edu/prospective/transfer-plans-and-information/elementary-education-tra%20nsfer-plans/" TargetMode="External"/><Relationship Id="rId11" Type="http://schemas.openxmlformats.org/officeDocument/2006/relationships/hyperlink" Target="http://www.hs.iastate.edu/alumni-and-visitors/alumni/online-archive/" TargetMode="External"/><Relationship Id="rId5" Type="http://schemas.openxmlformats.org/officeDocument/2006/relationships/hyperlink" Target="http://www.hs.iastate.edu/faculty-staff/committees/diversity-equity-and-community/workshop%20s/spring-2017/" TargetMode="External"/><Relationship Id="rId15" Type="http://schemas.openxmlformats.org/officeDocument/2006/relationships/hyperlink" Target="http://www.hs.iastate.edu/alumni/awards/2002-chs-alumni-awards/richard-p-manatt/" TargetMode="External"/><Relationship Id="rId10" Type="http://schemas.openxmlformats.org/officeDocument/2006/relationships/hyperlink" Target="http://www.hs.iastate.edu/about-2/planning/strategic/about-the-process/" TargetMode="External"/><Relationship Id="rId4" Type="http://schemas.openxmlformats.org/officeDocument/2006/relationships/hyperlink" Target="http://www.hs.iastate.edu/faculty-staff/awards/chs-recipients/lisa-enloe/" TargetMode="External"/><Relationship Id="rId9" Type="http://schemas.openxmlformats.org/officeDocument/2006/relationships/hyperlink" Target="http://www.hs.iastate.edu/webhelp/" TargetMode="External"/><Relationship Id="rId14" Type="http://schemas.openxmlformats.org/officeDocument/2006/relationships/hyperlink" Target="http://www.hs.iastate.edu/alumni/awards/2001-chs-alumni-awards/roger-a-smith/"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www.hs.iastate.edu/awards/facstaff/career-achievement-in-outreach-award/" TargetMode="External"/><Relationship Id="rId13" Type="http://schemas.openxmlformats.org/officeDocument/2006/relationships/hyperlink" Target="http://www.hs.iastate.edu/current-students/international/scholarships/international-experience%20s/" TargetMode="External"/><Relationship Id="rId18" Type="http://schemas.openxmlformats.org/officeDocument/2006/relationships/hyperlink" Target="http://www.hs.iastate.edu/janeann-stout/" TargetMode="External"/><Relationship Id="rId3" Type="http://schemas.openxmlformats.org/officeDocument/2006/relationships/hyperlink" Target="http://www.hs.iastate.edu/alumni/awards/2010-alumni-awards/virgil-s-lagomarcino-laureate-aw%20ard/" TargetMode="External"/><Relationship Id="rId7" Type="http://schemas.openxmlformats.org/officeDocument/2006/relationships/hyperlink" Target="http://www.hs.iastate.edu/awards/chs-recipients/chs-2009/sarah-carlson/" TargetMode="External"/><Relationship Id="rId12" Type="http://schemas.openxmlformats.org/officeDocument/2006/relationships/hyperlink" Target="http://www.hs.iastate.edu/awards/university-awards/university-2009/sylvester-sly-upah/" TargetMode="External"/><Relationship Id="rId17" Type="http://schemas.openxmlformats.org/officeDocument/2006/relationships/hyperlink" Target="http://www.hs.iastate.edu/faculty-staff/awards/2017-university-award-recipients/donna-k-donal%20d/" TargetMode="External"/><Relationship Id="rId2" Type="http://schemas.openxmlformats.org/officeDocument/2006/relationships/image" Target="../media/image1.wmf"/><Relationship Id="rId16" Type="http://schemas.openxmlformats.org/officeDocument/2006/relationships/hyperlink" Target="http://www.hs.iastate.edu/facilities/" TargetMode="External"/><Relationship Id="rId1" Type="http://schemas.openxmlformats.org/officeDocument/2006/relationships/slideLayout" Target="../slideLayouts/slideLayout7.xml"/><Relationship Id="rId6" Type="http://schemas.openxmlformats.org/officeDocument/2006/relationships/hyperlink" Target="http://www.hs.iastate.edu/awards/chs-recipients/2016-2/catie-funk/" TargetMode="External"/><Relationship Id="rId11" Type="http://schemas.openxmlformats.org/officeDocument/2006/relationships/hyperlink" Target="http://www.hs.iastate.edu/awards/university-awards/2010-university/" TargetMode="External"/><Relationship Id="rId5" Type="http://schemas.openxmlformats.org/officeDocument/2006/relationships/hyperlink" Target="http://www.hs.iastate.edu/awards/chs-recipients/2014-2/larysa-nadolny/" TargetMode="External"/><Relationship Id="rId15" Type="http://schemas.openxmlformats.org/officeDocument/2006/relationships/hyperlink" Target="http://www.hs.iastate.edu/current-students/student-services/adviser-resources/academic-advis%20ing-committee/" TargetMode="External"/><Relationship Id="rId10" Type="http://schemas.openxmlformats.org/officeDocument/2006/relationships/hyperlink" Target="http://www.hs.iastate.edu/awards/facstaff/professional-scientific-early-achievement/" TargetMode="External"/><Relationship Id="rId19" Type="http://schemas.openxmlformats.org/officeDocument/2006/relationships/hyperlink" Target="http://www.hs.iastate.edu/multicultural-programs-office/parents/" TargetMode="External"/><Relationship Id="rId4" Type="http://schemas.openxmlformats.org/officeDocument/2006/relationships/hyperlink" Target="http://www.hs.iastate.edu/alumni/awards/2013-chs-alumni-awards/martha-west-krone/" TargetMode="External"/><Relationship Id="rId9" Type="http://schemas.openxmlformats.org/officeDocument/2006/relationships/hyperlink" Target="http://www.hs.iastate.edu/awards/facstaff/faculty-award-for-diversity-enhancement/" TargetMode="External"/><Relationship Id="rId14" Type="http://schemas.openxmlformats.org/officeDocument/2006/relationships/hyperlink" Target="http://www.hs.iastate.edu/current-students/student-profiles/student-profiles-archive/aesh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www.hs.iastate.edu/alumni/alumni-awards/2016-chs-alumni-awards/daniel-j-phelan/" TargetMode="External"/><Relationship Id="rId13" Type="http://schemas.openxmlformats.org/officeDocument/2006/relationships/hyperlink" Target="http://www.hs.iastate.edu/alumni/awards/2007-chs-alumni-awards/" TargetMode="External"/><Relationship Id="rId18" Type="http://schemas.openxmlformats.org/officeDocument/2006/relationships/hyperlink" Target="http://www.hs.iastate.edu/awards/chs-recipients/chs-2009/kandauda-k-a-s-wickrama/" TargetMode="External"/><Relationship Id="rId3" Type="http://schemas.openxmlformats.org/officeDocument/2006/relationships/hyperlink" Target="http://www.hs.iastate.edu/multicultural-programs-office/request-funding/" TargetMode="External"/><Relationship Id="rId7" Type="http://schemas.openxmlformats.org/officeDocument/2006/relationships/hyperlink" Target="http://www.hs.iastate.edu/about-2/people/deans-advisory-council/2014-15-deans-advisory-cou%20ncil/" TargetMode="External"/><Relationship Id="rId12" Type="http://schemas.openxmlformats.org/officeDocument/2006/relationships/hyperlink" Target="http://www.hs.iastate.edu/alumni/awards/2001-chs-alumni-awards/kristi-gimmel-becker/" TargetMode="External"/><Relationship Id="rId17" Type="http://schemas.openxmlformats.org/officeDocument/2006/relationships/hyperlink" Target="http://www.hs.iastate.edu/awards/chs-recipients/2016-2/sharon-drake/" TargetMode="External"/><Relationship Id="rId2" Type="http://schemas.openxmlformats.org/officeDocument/2006/relationships/image" Target="../media/image1.wmf"/><Relationship Id="rId16" Type="http://schemas.openxmlformats.org/officeDocument/2006/relationships/hyperlink" Target="http://www.hs.iastate.edu/awards/chs-recipients/2016-2/linda-ritland/" TargetMode="External"/><Relationship Id="rId20" Type="http://schemas.openxmlformats.org/officeDocument/2006/relationships/hyperlink" Target="http://www.hs.iastate.edu/awards/rossmann-manatt/2010-2/" TargetMode="External"/><Relationship Id="rId1" Type="http://schemas.openxmlformats.org/officeDocument/2006/relationships/slideLayout" Target="../slideLayouts/slideLayout7.xml"/><Relationship Id="rId6" Type="http://schemas.openxmlformats.org/officeDocument/2006/relationships/hyperlink" Target="http://www.hs.iastate.edu/about-2/key-initiatives/wellness/" TargetMode="External"/><Relationship Id="rId11" Type="http://schemas.openxmlformats.org/officeDocument/2006/relationships/hyperlink" Target="http://www.hs.iastate.edu/alumni/awards/1999-chs-alumni-awards/" TargetMode="External"/><Relationship Id="rId5" Type="http://schemas.openxmlformats.org/officeDocument/2006/relationships/hyperlink" Target="http://www.hs.iastate.edu/research/research-projects/external-projects/" TargetMode="External"/><Relationship Id="rId15" Type="http://schemas.openxmlformats.org/officeDocument/2006/relationships/hyperlink" Target="http://www.hs.iastate.edu/awards/chs-recipients/2013-2/laurie-jeffries/" TargetMode="External"/><Relationship Id="rId10" Type="http://schemas.openxmlformats.org/officeDocument/2006/relationships/hyperlink" Target="http://www.hs.iastate.edu/alumni/awards/1998-chs-alumni-awards/" TargetMode="External"/><Relationship Id="rId19" Type="http://schemas.openxmlformats.org/officeDocument/2006/relationships/hyperlink" Target="http://www.hs.iastate.edu/awards/chs-recipients/chs-2011/connie-hargrave/" TargetMode="External"/><Relationship Id="rId4" Type="http://schemas.openxmlformats.org/officeDocument/2006/relationships/hyperlink" Target="http://www.hs.iastate.edu/research/research-projects/chs-funded-projects/" TargetMode="External"/><Relationship Id="rId9" Type="http://schemas.openxmlformats.org/officeDocument/2006/relationships/hyperlink" Target="http://www.hs.iastate.edu/alumni/awards/1997-chs-alumni-awards/janice-beran/" TargetMode="External"/><Relationship Id="rId14" Type="http://schemas.openxmlformats.org/officeDocument/2006/relationships/hyperlink" Target="http://www.hs.iastate.edu/awards/chs-recipients/2008-2/florence-hamric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www.hs.iastate.edu/prospective/learning-communities/minds/2016-2017-peer-mentors/" TargetMode="External"/><Relationship Id="rId13" Type="http://schemas.openxmlformats.org/officeDocument/2006/relationships/hyperlink" Target="http://www.hs.iastate.edu/academics/honors/honors-project/project-presentation/" TargetMode="External"/><Relationship Id="rId18" Type="http://schemas.openxmlformats.org/officeDocument/2006/relationships/hyperlink" Target="http://www.hs.iastate.edu/alumni/awards/2005-chs-alumni-awards/" TargetMode="External"/><Relationship Id="rId3" Type="http://schemas.openxmlformats.org/officeDocument/2006/relationships/hyperlink" Target="http://www.hs.iastate.edu/awards/university-awards/2015-2/lesia-oesterreich/" TargetMode="External"/><Relationship Id="rId7" Type="http://schemas.openxmlformats.org/officeDocument/2006/relationships/hyperlink" Target="http://www.hs.iastate.edu/mary-giese/" TargetMode="External"/><Relationship Id="rId12" Type="http://schemas.openxmlformats.org/officeDocument/2006/relationships/hyperlink" Target="http://www.hs.iastate.edu/academics/hilton-chair/2014-2015/" TargetMode="External"/><Relationship Id="rId17" Type="http://schemas.openxmlformats.org/officeDocument/2006/relationships/hyperlink" Target="http://www.hs.iastate.edu/alumni/awards/2000-chs-alumni-awards/" TargetMode="External"/><Relationship Id="rId2" Type="http://schemas.openxmlformats.org/officeDocument/2006/relationships/image" Target="../media/image1.wmf"/><Relationship Id="rId16" Type="http://schemas.openxmlformats.org/officeDocument/2006/relationships/hyperlink" Target="http://www.hs.iastate.edu/alumni/awards/1997-chs-alumni-awards/" TargetMode="External"/><Relationship Id="rId20" Type="http://schemas.openxmlformats.org/officeDocument/2006/relationships/hyperlink" Target="http://www.hs.iastate.edu/alumni/awards/2016-chs-alumni-awards/daniel-j-phelan/" TargetMode="External"/><Relationship Id="rId1" Type="http://schemas.openxmlformats.org/officeDocument/2006/relationships/slideLayout" Target="../slideLayouts/slideLayout7.xml"/><Relationship Id="rId6" Type="http://schemas.openxmlformats.org/officeDocument/2006/relationships/hyperlink" Target="http://www.hs.iastate.edu/faculty-staff/directory/" TargetMode="External"/><Relationship Id="rId11" Type="http://schemas.openxmlformats.org/officeDocument/2006/relationships/hyperlink" Target="http://www.hs.iastate.edu/shirley-stakey/" TargetMode="External"/><Relationship Id="rId5" Type="http://schemas.openxmlformats.org/officeDocument/2006/relationships/hyperlink" Target="http://www.hs.iastate.edu/dean-school/" TargetMode="External"/><Relationship Id="rId15" Type="http://schemas.openxmlformats.org/officeDocument/2006/relationships/hyperlink" Target="http://www.hs.iastate.edu/alumni/alumni-awards/2016-chs-alumni-awards/jerlando-jackson/" TargetMode="External"/><Relationship Id="rId10" Type="http://schemas.openxmlformats.org/officeDocument/2006/relationships/hyperlink" Target="http://www.hs.iastate.edu/safety/fire-prevention/" TargetMode="External"/><Relationship Id="rId19" Type="http://schemas.openxmlformats.org/officeDocument/2006/relationships/hyperlink" Target="http://www.hs.iastate.edu/alumni/awards/2009-chs-alumni-awards/curtis-a-cain/" TargetMode="External"/><Relationship Id="rId4" Type="http://schemas.openxmlformats.org/officeDocument/2006/relationships/hyperlink" Target="http://www.hs.iastate.edu/awards/university-awards/university-2009/sedahlia-crase/" TargetMode="External"/><Relationship Id="rId9" Type="http://schemas.openxmlformats.org/officeDocument/2006/relationships/hyperlink" Target="http://www.hs.iastate.edu/research/research-projects/external-projects/overcoming-math-anxiety" TargetMode="External"/><Relationship Id="rId14" Type="http://schemas.openxmlformats.org/officeDocument/2006/relationships/hyperlink" Target="http://www.hs.iastate.edu/academics/honors/program-overview/orienta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www.hs.iastate.edu/current-students/international/scholarships/chs-tuition-award/" TargetMode="External"/><Relationship Id="rId13" Type="http://schemas.openxmlformats.org/officeDocument/2006/relationships/hyperlink" Target="http://www.hs.iastate.edu/monica-lursen/" TargetMode="External"/><Relationship Id="rId18" Type="http://schemas.openxmlformats.org/officeDocument/2006/relationships/hyperlink" Target="http://www.hs.iastate.edu/academics/hilton-chair/2011-2012/" TargetMode="External"/><Relationship Id="rId3" Type="http://schemas.openxmlformats.org/officeDocument/2006/relationships/hyperlink" Target="http://www.hs.iastate.edu/awards/chs-recipients/2013-2/patricia-r-leigh/" TargetMode="External"/><Relationship Id="rId7" Type="http://schemas.openxmlformats.org/officeDocument/2006/relationships/hyperlink" Target="http://www.hs.iastate.edu/current-students/international/passports/" TargetMode="External"/><Relationship Id="rId12" Type="http://schemas.openxmlformats.org/officeDocument/2006/relationships/hyperlink" Target="http://www.hs.iastate.edu/isu4u/supporting-programs/urban-ecosystem-project/contact-us/" TargetMode="External"/><Relationship Id="rId17" Type="http://schemas.openxmlformats.org/officeDocument/2006/relationships/hyperlink" Target="http://www.hs.iastate.edu/2012/11/08/exercise-boosts-immunity/" TargetMode="External"/><Relationship Id="rId2" Type="http://schemas.openxmlformats.org/officeDocument/2006/relationships/image" Target="../media/image1.wmf"/><Relationship Id="rId16" Type="http://schemas.openxmlformats.org/officeDocument/2006/relationships/hyperlink" Target="http://www.hs.iastate.edu/current-students/international/scholarships/" TargetMode="External"/><Relationship Id="rId20" Type="http://schemas.openxmlformats.org/officeDocument/2006/relationships/hyperlink" Target="http://www.hs.iastate.edu/alumni/alumni-awards/2016-chs-alumni-awards/jami-s-haberl/" TargetMode="External"/><Relationship Id="rId1" Type="http://schemas.openxmlformats.org/officeDocument/2006/relationships/slideLayout" Target="../slideLayouts/slideLayout7.xml"/><Relationship Id="rId6" Type="http://schemas.openxmlformats.org/officeDocument/2006/relationships/hyperlink" Target="http://www.hs.iastate.edu/careers/goinglobal/" TargetMode="External"/><Relationship Id="rId11" Type="http://schemas.openxmlformats.org/officeDocument/2006/relationships/hyperlink" Target="http://www.hs.iastate.edu/halle-bullard/" TargetMode="External"/><Relationship Id="rId5" Type="http://schemas.openxmlformats.org/officeDocument/2006/relationships/hyperlink" Target="http://www.hs.iastate.edu/awards/university-awards/2010-university/roger-smith/" TargetMode="External"/><Relationship Id="rId15" Type="http://schemas.openxmlformats.org/officeDocument/2006/relationships/hyperlink" Target="http://www.hs.iastate.edu/vote/" TargetMode="External"/><Relationship Id="rId10" Type="http://schemas.openxmlformats.org/officeDocument/2006/relationships/hyperlink" Target="http://www.hs.iastate.edu/faculty-staff/awards/chs-recipients/ann-smiley-oyen/" TargetMode="External"/><Relationship Id="rId19" Type="http://schemas.openxmlformats.org/officeDocument/2006/relationships/hyperlink" Target="http://www.hs.iastate.edu/academics/hilton-chair/information/" TargetMode="External"/><Relationship Id="rId4" Type="http://schemas.openxmlformats.org/officeDocument/2006/relationships/hyperlink" Target="http://www.hs.iastate.edu/awards/chs-recipients/chs-2011/hina-patel/" TargetMode="External"/><Relationship Id="rId9" Type="http://schemas.openxmlformats.org/officeDocument/2006/relationships/hyperlink" Target="http://www.hs.iastate.edu/current-students/international/student-resources/withdrawals-and-re%20funds/" TargetMode="External"/><Relationship Id="rId14" Type="http://schemas.openxmlformats.org/officeDocument/2006/relationships/hyperlink" Target="http://www.hs.iastate.edu/technology/chs-it/"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www.hs.iastate.edu/alumni/awards/2013-chs-alumni-awards/timothy-orr/" TargetMode="External"/><Relationship Id="rId13" Type="http://schemas.openxmlformats.org/officeDocument/2006/relationships/hyperlink" Target="http://www.hs.iastate.edu/awards/rossmann-manatt/2008-2/" TargetMode="External"/><Relationship Id="rId18" Type="http://schemas.openxmlformats.org/officeDocument/2006/relationships/hyperlink" Target="http://www.hs.iastate.edu/faculty-staff/safety/department-safety-requirements/" TargetMode="External"/><Relationship Id="rId3" Type="http://schemas.openxmlformats.org/officeDocument/2006/relationships/hyperlink" Target="http://www.hs.iastate.edu/alumni/awards/2000-chs-alumni-awards/nathaniel-nakadate/" TargetMode="External"/><Relationship Id="rId7" Type="http://schemas.openxmlformats.org/officeDocument/2006/relationships/hyperlink" Target="http://www.hs.iastate.edu/alumni/awards/2013-chs-alumni-awards/dee-baird/" TargetMode="External"/><Relationship Id="rId12" Type="http://schemas.openxmlformats.org/officeDocument/2006/relationships/hyperlink" Target="http://www.hs.iastate.edu/awards/rossmann-manatt/2006-2/" TargetMode="External"/><Relationship Id="rId17" Type="http://schemas.openxmlformats.org/officeDocument/2006/relationships/hyperlink" Target="http://www.hs.iastate.edu/faculty-staff/committees/safety-and-sustainability-committee/" TargetMode="External"/><Relationship Id="rId2" Type="http://schemas.openxmlformats.org/officeDocument/2006/relationships/image" Target="../media/image1.wmf"/><Relationship Id="rId16" Type="http://schemas.openxmlformats.org/officeDocument/2006/relationships/hyperlink" Target="http://www.hs.iastate.edu/faculty-staff/committees/diversity-equity-and-community/articles-an%20d-notes/" TargetMode="External"/><Relationship Id="rId1" Type="http://schemas.openxmlformats.org/officeDocument/2006/relationships/slideLayout" Target="../slideLayouts/slideLayout7.xml"/><Relationship Id="rId6" Type="http://schemas.openxmlformats.org/officeDocument/2006/relationships/hyperlink" Target="http://www.hs.iastate.edu/alumni/awards/2008-chs-alumni-awards/sandra-roy-uelner/" TargetMode="External"/><Relationship Id="rId11" Type="http://schemas.openxmlformats.org/officeDocument/2006/relationships/hyperlink" Target="http://www.hs.iastate.edu/awards/chs-recipients/2013-2/marjorie-smith/" TargetMode="External"/><Relationship Id="rId5" Type="http://schemas.openxmlformats.org/officeDocument/2006/relationships/hyperlink" Target="http://www.hs.iastate.edu/alumni/awards/2002-chs-alumni-awards/" TargetMode="External"/><Relationship Id="rId15" Type="http://schemas.openxmlformats.org/officeDocument/2006/relationships/hyperlink" Target="http://www.hs.iastate.edu/faculty-staff/awards/chs-recipients/elizabeth-stegemoller/" TargetMode="External"/><Relationship Id="rId10" Type="http://schemas.openxmlformats.org/officeDocument/2006/relationships/hyperlink" Target="http://www.hs.iastate.edu/awards/chs-recipients/2013-2/andrew-ryder/" TargetMode="External"/><Relationship Id="rId19" Type="http://schemas.openxmlformats.org/officeDocument/2006/relationships/hyperlink" Target="http://www.hs.iastate.edu/isu4u/supporting-programs/urban-ecosystem-project/urban-ecosyst%20em-project-contact-us/" TargetMode="External"/><Relationship Id="rId4" Type="http://schemas.openxmlformats.org/officeDocument/2006/relationships/hyperlink" Target="http://www.hs.iastate.edu/alumni/awards/2001-chs-alumni-awards/" TargetMode="External"/><Relationship Id="rId9" Type="http://schemas.openxmlformats.org/officeDocument/2006/relationships/hyperlink" Target="http://www.hs.iastate.edu/alumni/awards/2015-chs-alumni-awards/carlie-c-tartakov/" TargetMode="External"/><Relationship Id="rId14" Type="http://schemas.openxmlformats.org/officeDocument/2006/relationships/hyperlink" Target="http://www.hs.iastate.edu/awards/university-awards/2014-university-awards/lawrence-johnso%20n/"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www.hs.iastate.edu/alumni/awards/2004-chs-alumni-awards/phyllis-lepke/" TargetMode="External"/><Relationship Id="rId13" Type="http://schemas.openxmlformats.org/officeDocument/2006/relationships/hyperlink" Target="http://www.hs.iastate.edu/alumni/awards/2009-chs-alumni-awards/andrew-and-kari-hensen/" TargetMode="External"/><Relationship Id="rId18" Type="http://schemas.openxmlformats.org/officeDocument/2006/relationships/hyperlink" Target="http://www.hs.iastate.edu/alumni/awards/2012-chs-alumni-awards/terrence-frasier/" TargetMode="External"/><Relationship Id="rId3" Type="http://schemas.openxmlformats.org/officeDocument/2006/relationships/hyperlink" Target="http://www.hs.iastate.edu/learning-communities/minds/2016-2017-peer-mentors/" TargetMode="External"/><Relationship Id="rId7" Type="http://schemas.openxmlformats.org/officeDocument/2006/relationships/hyperlink" Target="http://www.hs.iastate.edu/alumni/awards/2004-chs-alumni-awards/" TargetMode="External"/><Relationship Id="rId12" Type="http://schemas.openxmlformats.org/officeDocument/2006/relationships/hyperlink" Target="http://www.hs.iastate.edu/alumni/awards/2008-chs-alumni-awards/juan-r-guardia/" TargetMode="External"/><Relationship Id="rId17" Type="http://schemas.openxmlformats.org/officeDocument/2006/relationships/hyperlink" Target="http://www.hs.iastate.edu/alumni/awards/2012-chs-alumni-awards/douglas-robinson/" TargetMode="External"/><Relationship Id="rId2" Type="http://schemas.openxmlformats.org/officeDocument/2006/relationships/image" Target="../media/image1.wmf"/><Relationship Id="rId16" Type="http://schemas.openxmlformats.org/officeDocument/2006/relationships/hyperlink" Target="http://www.hs.iastate.edu/alumni/awards/2011-chs-alumni-awards/richard-and-sandra-horton/" TargetMode="External"/><Relationship Id="rId20" Type="http://schemas.openxmlformats.org/officeDocument/2006/relationships/hyperlink" Target="http://www.hs.iastate.edu/alumni/awards/2015-chs-alumni-awards/juan-guardia/" TargetMode="External"/><Relationship Id="rId1" Type="http://schemas.openxmlformats.org/officeDocument/2006/relationships/slideLayout" Target="../slideLayouts/slideLayout7.xml"/><Relationship Id="rId6" Type="http://schemas.openxmlformats.org/officeDocument/2006/relationships/hyperlink" Target="http://www.hs.iastate.edu/alumni/awards/2003-chs-alumni-awards/" TargetMode="External"/><Relationship Id="rId11" Type="http://schemas.openxmlformats.org/officeDocument/2006/relationships/hyperlink" Target="http://www.hs.iastate.edu/alumni/awards/2008-chs-alumni-awards/jann-e-freed/" TargetMode="External"/><Relationship Id="rId5" Type="http://schemas.openxmlformats.org/officeDocument/2006/relationships/hyperlink" Target="http://www.hs.iastate.edu/alumni/alumni-awards/2016-chs-alumni-awards/nancy-and-richard-d%20egner/" TargetMode="External"/><Relationship Id="rId15" Type="http://schemas.openxmlformats.org/officeDocument/2006/relationships/hyperlink" Target="http://www.hs.iastate.edu/alumni/awards/2010-alumni-awards/susana-m-munoz/" TargetMode="External"/><Relationship Id="rId10" Type="http://schemas.openxmlformats.org/officeDocument/2006/relationships/hyperlink" Target="http://www.hs.iastate.edu/alumni/awards/2007-chs-alumni-awards/christopher-russell/" TargetMode="External"/><Relationship Id="rId19" Type="http://schemas.openxmlformats.org/officeDocument/2006/relationships/hyperlink" Target="http://www.hs.iastate.edu/alumni/awards/2015-chs-alumni-awards/jane-halliburton/" TargetMode="External"/><Relationship Id="rId4" Type="http://schemas.openxmlformats.org/officeDocument/2006/relationships/hyperlink" Target="http://www.hs.iastate.edu/academics/hilton-chair/2012-2013/" TargetMode="External"/><Relationship Id="rId9" Type="http://schemas.openxmlformats.org/officeDocument/2006/relationships/hyperlink" Target="http://www.hs.iastate.edu/alumni/awards/2005-chs-alumni-awards/margaret-hahn/" TargetMode="External"/><Relationship Id="rId14" Type="http://schemas.openxmlformats.org/officeDocument/2006/relationships/hyperlink" Target="http://www.hs.iastate.edu/alumni/awards/2010-alumni-awards/mary-dodds-schlic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www.hs.iastate.edu/diversity-and-inclusion/workshops/" TargetMode="External"/><Relationship Id="rId13" Type="http://schemas.openxmlformats.org/officeDocument/2006/relationships/hyperlink" Target="http://www.hs.iastate.edu/student-opportunities/honors-program/faculty-roles/teach-an-honor%20s-seminar/" TargetMode="External"/><Relationship Id="rId18" Type="http://schemas.openxmlformats.org/officeDocument/2006/relationships/hyperlink" Target="http://www.hs.iastate.edu/about-2/key-initiatives/personal-financial-literacy/" TargetMode="External"/><Relationship Id="rId3" Type="http://schemas.openxmlformats.org/officeDocument/2006/relationships/hyperlink" Target="http://www.hs.iastate.edu/awards/chs-recipients/2014-2/anne-estapa/" TargetMode="External"/><Relationship Id="rId7" Type="http://schemas.openxmlformats.org/officeDocument/2006/relationships/hyperlink" Target="http://www.hs.iastate.edu/carol-grant/" TargetMode="External"/><Relationship Id="rId12" Type="http://schemas.openxmlformats.org/officeDocument/2006/relationships/hyperlink" Target="http://www.hs.iastate.edu/student-opportunities/honors-program/faculty-roles/" TargetMode="External"/><Relationship Id="rId17" Type="http://schemas.openxmlformats.org/officeDocument/2006/relationships/hyperlink" Target="http://www.hs.iastate.edu/about-2/key-initiatives/entrepreneurship/" TargetMode="External"/><Relationship Id="rId2" Type="http://schemas.openxmlformats.org/officeDocument/2006/relationships/image" Target="../media/image1.wmf"/><Relationship Id="rId16" Type="http://schemas.openxmlformats.org/officeDocument/2006/relationships/hyperlink" Target="http://www.hs.iastate.edu/about-2/deans-advisory-council/2015-16-deans-advisory-council/" TargetMode="External"/><Relationship Id="rId1" Type="http://schemas.openxmlformats.org/officeDocument/2006/relationships/slideLayout" Target="../slideLayouts/slideLayout7.xml"/><Relationship Id="rId6" Type="http://schemas.openxmlformats.org/officeDocument/2006/relationships/hyperlink" Target="http://www.hs.iastate.edu/awards/university-awards/2016-2/karen-colbert/" TargetMode="External"/><Relationship Id="rId11" Type="http://schemas.openxmlformats.org/officeDocument/2006/relationships/hyperlink" Target="http://www.hs.iastate.edu/faculty-staff/awards/chs-recipients/suzanne-bartholomae/" TargetMode="External"/><Relationship Id="rId5" Type="http://schemas.openxmlformats.org/officeDocument/2006/relationships/hyperlink" Target="http://www.hs.iastate.edu/awards/chs-recipients/chs-2009/sara-kadolph/" TargetMode="External"/><Relationship Id="rId15" Type="http://schemas.openxmlformats.org/officeDocument/2006/relationships/hyperlink" Target="http://www.hs.iastate.edu/about-2/accreditation/student-counts/" TargetMode="External"/><Relationship Id="rId10" Type="http://schemas.openxmlformats.org/officeDocument/2006/relationships/hyperlink" Target="http://www.hs.iastate.edu/faculty-staff/awards/chs-recipients/leah-kinnaird/" TargetMode="External"/><Relationship Id="rId19" Type="http://schemas.openxmlformats.org/officeDocument/2006/relationships/hyperlink" Target="http://www.hs.iastate.edu/academics/hilton-chair/2008-2009/" TargetMode="External"/><Relationship Id="rId4" Type="http://schemas.openxmlformats.org/officeDocument/2006/relationships/hyperlink" Target="http://www.hs.iastate.edu/awards/chs-recipients/2015-2/charles-achter/" TargetMode="External"/><Relationship Id="rId9" Type="http://schemas.openxmlformats.org/officeDocument/2006/relationships/hyperlink" Target="http://www.hs.iastate.edu/faculty-staff/awards/chs-recipients/hector-angus/" TargetMode="External"/><Relationship Id="rId14" Type="http://schemas.openxmlformats.org/officeDocument/2006/relationships/hyperlink" Target="http://www.hs.iastate.edu/technology/development-event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www.hs.iastate.edu/alumni/awards/2001-chs-alumni-awards/laurie-mareta-sanda/" TargetMode="External"/><Relationship Id="rId13" Type="http://schemas.openxmlformats.org/officeDocument/2006/relationships/hyperlink" Target="http://www.hs.iastate.edu/alumni/awards/201-alumni/annice-fisher/" TargetMode="External"/><Relationship Id="rId18" Type="http://schemas.openxmlformats.org/officeDocument/2006/relationships/hyperlink" Target="http://www.hs.iastate.edu/alumni/newsletter/sign-up-hsmatters-online/" TargetMode="External"/><Relationship Id="rId3" Type="http://schemas.openxmlformats.org/officeDocument/2006/relationships/hyperlink" Target="http://www.hs.iastate.edu/academics/hilton-chair/2010-2011/" TargetMode="External"/><Relationship Id="rId7" Type="http://schemas.openxmlformats.org/officeDocument/2006/relationships/hyperlink" Target="http://www.hs.iastate.edu/alumni/awards/2000-chs-alumni-awards/jane-schuchardt/" TargetMode="External"/><Relationship Id="rId12" Type="http://schemas.openxmlformats.org/officeDocument/2006/relationships/hyperlink" Target="http://www.hs.iastate.edu/alumni/awards/2006-chs-alumni-awards/gary-thompson/" TargetMode="External"/><Relationship Id="rId17" Type="http://schemas.openxmlformats.org/officeDocument/2006/relationships/hyperlink" Target="http://www.hs.iastate.edu/alumni/awards/2016-chs-alumni-awards/tyler-weig/" TargetMode="External"/><Relationship Id="rId2" Type="http://schemas.openxmlformats.org/officeDocument/2006/relationships/image" Target="../media/image1.wmf"/><Relationship Id="rId16" Type="http://schemas.openxmlformats.org/officeDocument/2006/relationships/hyperlink" Target="http://www.hs.iastate.edu/alumni/awards/2016-chs-alumni-awards/nancy-and-richard-degner/" TargetMode="External"/><Relationship Id="rId20" Type="http://schemas.openxmlformats.org/officeDocument/2006/relationships/hyperlink" Target="http://www.hs.iastate.edu/awards/university-awards/2014-university-awards/mary-beth-kaufma%20n/" TargetMode="External"/><Relationship Id="rId1" Type="http://schemas.openxmlformats.org/officeDocument/2006/relationships/slideLayout" Target="../slideLayouts/slideLayout7.xml"/><Relationship Id="rId6" Type="http://schemas.openxmlformats.org/officeDocument/2006/relationships/hyperlink" Target="http://www.hs.iastate.edu/alumni/awards/2000-chs-alumni-awards/irene-beavers/" TargetMode="External"/><Relationship Id="rId11" Type="http://schemas.openxmlformats.org/officeDocument/2006/relationships/hyperlink" Target="http://www.hs.iastate.edu/alumni/awards/2005-chs-alumni-awards/michael-t-nettles/" TargetMode="External"/><Relationship Id="rId5" Type="http://schemas.openxmlformats.org/officeDocument/2006/relationships/hyperlink" Target="http://www.hs.iastate.edu/alumni/awards/1996-chs-alumni-awards/joanne-seymour-kuster/" TargetMode="External"/><Relationship Id="rId15" Type="http://schemas.openxmlformats.org/officeDocument/2006/relationships/hyperlink" Target="http://www.hs.iastate.edu/alumni/awards/2013-chs-alumni-awards/matthew-thompson/" TargetMode="External"/><Relationship Id="rId10" Type="http://schemas.openxmlformats.org/officeDocument/2006/relationships/hyperlink" Target="http://www.hs.iastate.edu/alumni/awards/2003-chs-alumni-awards/retia-scott-walker/" TargetMode="External"/><Relationship Id="rId19" Type="http://schemas.openxmlformats.org/officeDocument/2006/relationships/hyperlink" Target="http://www.hs.iastate.edu/awards/chs-recipients/2008-2/leah-keino/" TargetMode="External"/><Relationship Id="rId4" Type="http://schemas.openxmlformats.org/officeDocument/2006/relationships/hyperlink" Target="http://www.hs.iastate.edu/alumni/alumni-awards/2016-chs-alumni-awards/cristobal_salinas/" TargetMode="External"/><Relationship Id="rId9" Type="http://schemas.openxmlformats.org/officeDocument/2006/relationships/hyperlink" Target="http://www.hs.iastate.edu/alumni/awards/2003-chs-alumni-awards/linda-kuk/" TargetMode="External"/><Relationship Id="rId14" Type="http://schemas.openxmlformats.org/officeDocument/2006/relationships/hyperlink" Target="http://www.hs.iastate.edu/alumni/awards/2012-chs-alumni-awards/warren-and-beverly-madde%20n/"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www.hs.iastate.edu/faculty-staff/awards/chs-recipients/victor-miller/" TargetMode="External"/><Relationship Id="rId13" Type="http://schemas.openxmlformats.org/officeDocument/2006/relationships/hyperlink" Target="http://www.hs.iastate.edu/tips/products/wimba/" TargetMode="External"/><Relationship Id="rId18" Type="http://schemas.openxmlformats.org/officeDocument/2006/relationships/hyperlink" Target="http://www.hs.iastate.edu/academics/honors/faculty-roles/become-a-project-advisor/" TargetMode="External"/><Relationship Id="rId3" Type="http://schemas.openxmlformats.org/officeDocument/2006/relationships/hyperlink" Target="http://www.hs.iastate.edu/bailey-zumer/" TargetMode="External"/><Relationship Id="rId7" Type="http://schemas.openxmlformats.org/officeDocument/2006/relationships/hyperlink" Target="http://www.hs.iastate.edu/faculty-staff/awards/chs-recipients/jean-anderson/" TargetMode="External"/><Relationship Id="rId12" Type="http://schemas.openxmlformats.org/officeDocument/2006/relationships/hyperlink" Target="http://www.hs.iastate.edu/safety/emergency-procedures/" TargetMode="External"/><Relationship Id="rId17" Type="http://schemas.openxmlformats.org/officeDocument/2006/relationships/hyperlink" Target="http://www.hs.iastate.edu/academics/hilton-chair/2007-2008/" TargetMode="External"/><Relationship Id="rId2" Type="http://schemas.openxmlformats.org/officeDocument/2006/relationships/image" Target="../media/image1.wmf"/><Relationship Id="rId16" Type="http://schemas.openxmlformats.org/officeDocument/2006/relationships/hyperlink" Target="http://www.hs.iastate.edu/2015-video-clips/" TargetMode="External"/><Relationship Id="rId20" Type="http://schemas.openxmlformats.org/officeDocument/2006/relationships/hyperlink" Target="http://www.hs.iastate.edu/academics/technology-resources/" TargetMode="External"/><Relationship Id="rId1" Type="http://schemas.openxmlformats.org/officeDocument/2006/relationships/slideLayout" Target="../slideLayouts/slideLayout7.xml"/><Relationship Id="rId6" Type="http://schemas.openxmlformats.org/officeDocument/2006/relationships/hyperlink" Target="http://www.hs.iastate.edu/current-students/technology-resources/" TargetMode="External"/><Relationship Id="rId11" Type="http://schemas.openxmlformats.org/officeDocument/2006/relationships/hyperlink" Target="http://www.hs.iastate.edu/nick-hinkle/" TargetMode="External"/><Relationship Id="rId5" Type="http://schemas.openxmlformats.org/officeDocument/2006/relationships/hyperlink" Target="http://www.hs.iastate.edu/current-students/student-services/orientation/placement-information/" TargetMode="External"/><Relationship Id="rId15" Type="http://schemas.openxmlformats.org/officeDocument/2006/relationships/hyperlink" Target="http://www.hs.iastate.edu/2013/06/19/twirler-to-represent-us/" TargetMode="External"/><Relationship Id="rId10" Type="http://schemas.openxmlformats.org/officeDocument/2006/relationships/hyperlink" Target="http://www.hs.iastate.edu/nameplates/" TargetMode="External"/><Relationship Id="rId19" Type="http://schemas.openxmlformats.org/officeDocument/2006/relationships/hyperlink" Target="http://www.hs.iastate.edu/academics/majors-list/child-adult-family-services/" TargetMode="External"/><Relationship Id="rId4" Type="http://schemas.openxmlformats.org/officeDocument/2006/relationships/hyperlink" Target="http://www.hs.iastate.edu/current-students/international/student-resources/health-and-safety-a%20broad/" TargetMode="External"/><Relationship Id="rId9" Type="http://schemas.openxmlformats.org/officeDocument/2006/relationships/hyperlink" Target="http://www.hs.iastate.edu/mc-stories/" TargetMode="External"/><Relationship Id="rId14" Type="http://schemas.openxmlformats.org/officeDocument/2006/relationships/hyperlink" Target="http://www.hs.iastate.edu/transfer-credits/"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www.hs.iastate.edu/alumni/awards/2005-chs-alumni-awards/suzanne-grady/" TargetMode="External"/><Relationship Id="rId13" Type="http://schemas.openxmlformats.org/officeDocument/2006/relationships/hyperlink" Target="http://www.hs.iastate.edu/awards/chs-recipients/chs-2009/catherine-strohbehn/" TargetMode="External"/><Relationship Id="rId18" Type="http://schemas.openxmlformats.org/officeDocument/2006/relationships/hyperlink" Target="http://www.hs.iastate.edu/career-services/alumni-employment/newsletter/" TargetMode="External"/><Relationship Id="rId3" Type="http://schemas.openxmlformats.org/officeDocument/2006/relationships/hyperlink" Target="http://www.hs.iastate.edu/alumni/awards/1997-chs-alumni-awards/michael-nettles/" TargetMode="External"/><Relationship Id="rId7" Type="http://schemas.openxmlformats.org/officeDocument/2006/relationships/hyperlink" Target="http://www.hs.iastate.edu/alumni/awards/2004-chs-alumni-awards/karol-dewulf-nickell/" TargetMode="External"/><Relationship Id="rId12" Type="http://schemas.openxmlformats.org/officeDocument/2006/relationships/hyperlink" Target="http://www.hs.iastate.edu/awards/chs-recipients/2008-2/anne-foegen/" TargetMode="External"/><Relationship Id="rId17" Type="http://schemas.openxmlformats.org/officeDocument/2006/relationships/hyperlink" Target="http://www.hs.iastate.edu/awards/university-awards/university-2009/" TargetMode="External"/><Relationship Id="rId2" Type="http://schemas.openxmlformats.org/officeDocument/2006/relationships/image" Target="../media/image1.wmf"/><Relationship Id="rId16" Type="http://schemas.openxmlformats.org/officeDocument/2006/relationships/hyperlink" Target="http://www.hs.iastate.edu/awards/university-awards/2015-2/linda-hagedorn/" TargetMode="External"/><Relationship Id="rId1" Type="http://schemas.openxmlformats.org/officeDocument/2006/relationships/slideLayout" Target="../slideLayouts/slideLayout7.xml"/><Relationship Id="rId6" Type="http://schemas.openxmlformats.org/officeDocument/2006/relationships/hyperlink" Target="http://www.hs.iastate.edu/alumni/awards/2003-chs-alumni-awards/kari-roehr/" TargetMode="External"/><Relationship Id="rId11" Type="http://schemas.openxmlformats.org/officeDocument/2006/relationships/hyperlink" Target="http://www.hs.iastate.edu/alumni/awards/2015-chs-alumni-awards/lindsey-litchfield-shirley/" TargetMode="External"/><Relationship Id="rId5" Type="http://schemas.openxmlformats.org/officeDocument/2006/relationships/hyperlink" Target="http://www.hs.iastate.edu/alumni/awards/1999-chs-alumni-awards/susan-kontos/" TargetMode="External"/><Relationship Id="rId15" Type="http://schemas.openxmlformats.org/officeDocument/2006/relationships/hyperlink" Target="http://www.hs.iastate.edu/awards/university-awards/2011-2/jeanne-warning/" TargetMode="External"/><Relationship Id="rId10" Type="http://schemas.openxmlformats.org/officeDocument/2006/relationships/hyperlink" Target="http://www.hs.iastate.edu/alumni/awards/2011-chs-alumni-awards/jeremy-pickard/" TargetMode="External"/><Relationship Id="rId19" Type="http://schemas.openxmlformats.org/officeDocument/2006/relationships/hyperlink" Target="http://www.hs.iastate.edu/career-services/career-fairs/C:/Users/tstegman/Documents/Custom%20Office%20Templates/" TargetMode="External"/><Relationship Id="rId4" Type="http://schemas.openxmlformats.org/officeDocument/2006/relationships/hyperlink" Target="http://www.hs.iastate.edu/alumni/awards/1999-chs-alumni-awards/barbara-crittenden/" TargetMode="External"/><Relationship Id="rId9" Type="http://schemas.openxmlformats.org/officeDocument/2006/relationships/hyperlink" Target="http://www.hs.iastate.edu/alumni/awards/2011-chs-alumni-awards/helen-holz-raikes/" TargetMode="External"/><Relationship Id="rId14" Type="http://schemas.openxmlformats.org/officeDocument/2006/relationships/hyperlink" Target="http://www.hs.iastate.edu/awards/deans-faculty-fellows-award/2015-byron-brehm-stecher/"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www.hs.iastate.edu/janeanne-stout/" TargetMode="External"/><Relationship Id="rId13" Type="http://schemas.openxmlformats.org/officeDocument/2006/relationships/hyperlink" Target="http://www.hs.iastate.edu/2010/12/07/2011-readingclinic/" TargetMode="External"/><Relationship Id="rId18" Type="http://schemas.openxmlformats.org/officeDocument/2006/relationships/hyperlink" Target="http://www.hs.iastate.edu/about-2/deans-advisory-council/" TargetMode="External"/><Relationship Id="rId3" Type="http://schemas.openxmlformats.org/officeDocument/2006/relationships/hyperlink" Target="http://www.hs.iastate.edu/facilities/mackay-computer-labs/" TargetMode="External"/><Relationship Id="rId7" Type="http://schemas.openxmlformats.org/officeDocument/2006/relationships/hyperlink" Target="http://www.hs.iastate.edu/faculty-staff/safety/emergency-procedures/" TargetMode="External"/><Relationship Id="rId12" Type="http://schemas.openxmlformats.org/officeDocument/2006/relationships/hyperlink" Target="http://www.hs.iastate.edu/test/" TargetMode="External"/><Relationship Id="rId17" Type="http://schemas.openxmlformats.org/officeDocument/2006/relationships/hyperlink" Target="http://www.hs.iastate.edu/about-2/accreditation/accrediting-bodies/" TargetMode="External"/><Relationship Id="rId2" Type="http://schemas.openxmlformats.org/officeDocument/2006/relationships/image" Target="../media/image1.wmf"/><Relationship Id="rId16" Type="http://schemas.openxmlformats.org/officeDocument/2006/relationships/hyperlink" Target="http://www.hs.iastate.edu/2014/03/07/switch/" TargetMode="External"/><Relationship Id="rId1" Type="http://schemas.openxmlformats.org/officeDocument/2006/relationships/slideLayout" Target="../slideLayouts/slideLayout7.xml"/><Relationship Id="rId6" Type="http://schemas.openxmlformats.org/officeDocument/2006/relationships/hyperlink" Target="http://www.hs.iastate.edu/faculty-staff/committees/committee-websites/diversity-equity-and-c%20ommunity/" TargetMode="External"/><Relationship Id="rId11" Type="http://schemas.openxmlformats.org/officeDocument/2006/relationships/hyperlink" Target="http://www.hs.iastate.edu/research/research-projects/external-projects/siop-preschool-project/" TargetMode="External"/><Relationship Id="rId5" Type="http://schemas.openxmlformats.org/officeDocument/2006/relationships/hyperlink" Target="http://www.hs.iastate.edu/faculty-staff/awards/chs-recipients/larry-ebbers/" TargetMode="External"/><Relationship Id="rId15" Type="http://schemas.openxmlformats.org/officeDocument/2006/relationships/hyperlink" Target="http://www.hs.iastate.edu/2013/09/03/chunhui-xiang/" TargetMode="External"/><Relationship Id="rId10" Type="http://schemas.openxmlformats.org/officeDocument/2006/relationships/hyperlink" Target="http://www.hs.iastate.edu/research/research-projects/external-projects/exceptional-longevity/" TargetMode="External"/><Relationship Id="rId4" Type="http://schemas.openxmlformats.org/officeDocument/2006/relationships/hyperlink" Target="http://www.hs.iastate.edu/fact-sheets/" TargetMode="External"/><Relationship Id="rId9" Type="http://schemas.openxmlformats.org/officeDocument/2006/relationships/hyperlink" Target="http://www.hs.iastate.edu/prospective/transfer-plans-and-information/family-and-consumer-sci%20ences-education-and-studies-transfer-plans/" TargetMode="External"/><Relationship Id="rId14" Type="http://schemas.openxmlformats.org/officeDocument/2006/relationships/hyperlink" Target="http://www.hs.iastate.edu/2013/05/14/irene-beaver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wmf"/><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2659"/>
            <a:ext cx="9144000" cy="942127"/>
          </a:xfrm>
        </p:spPr>
        <p:txBody>
          <a:bodyPr>
            <a:normAutofit/>
          </a:bodyPr>
          <a:lstStyle/>
          <a:p>
            <a:r>
              <a:rPr lang="en-US" sz="4400" dirty="0" smtClean="0">
                <a:solidFill>
                  <a:srgbClr val="C80F2E"/>
                </a:solidFill>
                <a:latin typeface="ITC Berkeley Oldstyle Std Blk" panose="02090803060306020404" pitchFamily="18" charset="0"/>
              </a:rPr>
              <a:t>CHS Audience Overview</a:t>
            </a:r>
            <a:endParaRPr lang="en-US" sz="4400" dirty="0">
              <a:solidFill>
                <a:srgbClr val="C80F2E"/>
              </a:solidFill>
              <a:latin typeface="ITC Berkeley Oldstyle Std Blk" panose="02090803060306020404" pitchFamily="18" charset="0"/>
            </a:endParaRPr>
          </a:p>
        </p:txBody>
      </p:sp>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5" name="TextBox 4"/>
          <p:cNvSpPr txBox="1"/>
          <p:nvPr/>
        </p:nvSpPr>
        <p:spPr>
          <a:xfrm>
            <a:off x="1734312" y="5215594"/>
            <a:ext cx="8933688" cy="923330"/>
          </a:xfrm>
          <a:prstGeom prst="rect">
            <a:avLst/>
          </a:prstGeom>
          <a:noFill/>
        </p:spPr>
        <p:txBody>
          <a:bodyPr wrap="square" rtlCol="0">
            <a:spAutoFit/>
          </a:bodyPr>
          <a:lstStyle/>
          <a:p>
            <a:r>
              <a:rPr lang="en-US" b="1" dirty="0">
                <a:latin typeface="Univers LT Std 57 Cn" panose="020B0506020202050204" pitchFamily="34" charset="0"/>
              </a:rPr>
              <a:t>Note:</a:t>
            </a:r>
            <a:r>
              <a:rPr lang="en-US" dirty="0">
                <a:latin typeface="Univers LT Std 57 Cn" panose="020B0506020202050204" pitchFamily="34" charset="0"/>
              </a:rPr>
              <a:t>  </a:t>
            </a:r>
            <a:r>
              <a:rPr lang="en-US" dirty="0" smtClean="0">
                <a:latin typeface="Univers LT Std 57 Cn" panose="020B0506020202050204" pitchFamily="34" charset="0"/>
              </a:rPr>
              <a:t>Traffic from Majors List pages directed to department pages starting May 2015 </a:t>
            </a:r>
          </a:p>
          <a:p>
            <a:r>
              <a:rPr lang="en-US" dirty="0" smtClean="0">
                <a:latin typeface="Univers LT Std 57 Cn" panose="020B0506020202050204" pitchFamily="34" charset="0"/>
              </a:rPr>
              <a:t>accounts for 4.39% of lost sessions. </a:t>
            </a:r>
            <a:endParaRPr lang="en-US" dirty="0">
              <a:latin typeface="Univers LT Std 57 Cn" panose="020B0506020202050204" pitchFamily="34" charset="0"/>
            </a:endParaRPr>
          </a:p>
          <a:p>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6539" y="709468"/>
            <a:ext cx="9410008" cy="4535623"/>
          </a:xfrm>
          <a:prstGeom prst="rect">
            <a:avLst/>
          </a:prstGeom>
        </p:spPr>
      </p:pic>
    </p:spTree>
    <p:extLst>
      <p:ext uri="{BB962C8B-B14F-4D97-AF65-F5344CB8AC3E}">
        <p14:creationId xmlns:p14="http://schemas.microsoft.com/office/powerpoint/2010/main" val="2046325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Landing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468166"/>
            <a:ext cx="10058400" cy="3744598"/>
          </a:xfrm>
          <a:prstGeom prst="rect">
            <a:avLst/>
          </a:prstGeom>
        </p:spPr>
      </p:pic>
    </p:spTree>
    <p:extLst>
      <p:ext uri="{BB962C8B-B14F-4D97-AF65-F5344CB8AC3E}">
        <p14:creationId xmlns:p14="http://schemas.microsoft.com/office/powerpoint/2010/main" val="392468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Landing Pages cont.</a:t>
            </a:r>
            <a:endParaRPr lang="en-US" dirty="0">
              <a:solidFill>
                <a:srgbClr val="C80F2E"/>
              </a:solidFill>
              <a:latin typeface="ITC Berkeley Oldstyle Std Blk" panose="020908030603060204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Rectangle 5"/>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1137263"/>
            <a:ext cx="10058400" cy="4158429"/>
          </a:xfrm>
          <a:prstGeom prst="rect">
            <a:avLst/>
          </a:prstGeom>
        </p:spPr>
      </p:pic>
    </p:spTree>
    <p:extLst>
      <p:ext uri="{BB962C8B-B14F-4D97-AF65-F5344CB8AC3E}">
        <p14:creationId xmlns:p14="http://schemas.microsoft.com/office/powerpoint/2010/main" val="939196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Visitor Acquisition</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14" t="6145" b="10522"/>
          <a:stretch/>
        </p:blipFill>
        <p:spPr>
          <a:xfrm>
            <a:off x="2529839" y="887207"/>
            <a:ext cx="7132321" cy="4842471"/>
          </a:xfrm>
          <a:prstGeom prst="rect">
            <a:avLst/>
          </a:prstGeom>
        </p:spPr>
      </p:pic>
    </p:spTree>
    <p:extLst>
      <p:ext uri="{BB962C8B-B14F-4D97-AF65-F5344CB8AC3E}">
        <p14:creationId xmlns:p14="http://schemas.microsoft.com/office/powerpoint/2010/main" val="288760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Visitor Acquisition</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9736"/>
            <a:ext cx="4441184" cy="37715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975" y="1319736"/>
            <a:ext cx="8013211" cy="3753023"/>
          </a:xfrm>
          <a:prstGeom prst="rect">
            <a:avLst/>
          </a:prstGeom>
        </p:spPr>
      </p:pic>
    </p:spTree>
    <p:extLst>
      <p:ext uri="{BB962C8B-B14F-4D97-AF65-F5344CB8AC3E}">
        <p14:creationId xmlns:p14="http://schemas.microsoft.com/office/powerpoint/2010/main" val="2390343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 y="0"/>
            <a:ext cx="3817088"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Visitor </a:t>
            </a:r>
          </a:p>
          <a:p>
            <a:pPr algn="ctr"/>
            <a:r>
              <a:rPr lang="en-US" dirty="0" smtClean="0">
                <a:solidFill>
                  <a:srgbClr val="C80F2E"/>
                </a:solidFill>
                <a:latin typeface="ITC Berkeley Oldstyle Std Blk" panose="02090803060306020404" pitchFamily="18" charset="0"/>
              </a:rPr>
              <a:t>Referrals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849" r="618" b="1334"/>
          <a:stretch/>
        </p:blipFill>
        <p:spPr>
          <a:xfrm>
            <a:off x="4183519" y="100377"/>
            <a:ext cx="6269986" cy="5824434"/>
          </a:xfrm>
          <a:prstGeom prst="rect">
            <a:avLst/>
          </a:prstGeom>
        </p:spPr>
      </p:pic>
    </p:spTree>
    <p:extLst>
      <p:ext uri="{BB962C8B-B14F-4D97-AF65-F5344CB8AC3E}">
        <p14:creationId xmlns:p14="http://schemas.microsoft.com/office/powerpoint/2010/main" val="3998084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7000" y="5"/>
            <a:ext cx="3797903"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Visitor </a:t>
            </a:r>
          </a:p>
          <a:p>
            <a:pPr algn="ctr"/>
            <a:r>
              <a:rPr lang="en-US" dirty="0" smtClean="0">
                <a:solidFill>
                  <a:srgbClr val="C80F2E"/>
                </a:solidFill>
                <a:latin typeface="ITC Berkeley Oldstyle Std Blk" panose="02090803060306020404" pitchFamily="18" charset="0"/>
              </a:rPr>
              <a:t>Referrals cont.</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352" y="102935"/>
            <a:ext cx="6480827" cy="3491344"/>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r="40634" b="38188"/>
          <a:stretch/>
        </p:blipFill>
        <p:spPr>
          <a:xfrm>
            <a:off x="4138352" y="3594279"/>
            <a:ext cx="6442954" cy="2129408"/>
          </a:xfrm>
          <a:prstGeom prst="rect">
            <a:avLst/>
          </a:prstGeom>
        </p:spPr>
      </p:pic>
    </p:spTree>
    <p:extLst>
      <p:ext uri="{BB962C8B-B14F-4D97-AF65-F5344CB8AC3E}">
        <p14:creationId xmlns:p14="http://schemas.microsoft.com/office/powerpoint/2010/main" val="313342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6093976"/>
          </a:xfrm>
          <a:prstGeom prst="rect">
            <a:avLst/>
          </a:prstGeom>
          <a:noFill/>
        </p:spPr>
        <p:txBody>
          <a:bodyPr wrap="square" rtlCol="0">
            <a:spAutoFit/>
          </a:bodyPr>
          <a:lstStyle/>
          <a:p>
            <a:pPr>
              <a:lnSpc>
                <a:spcPts val="2600"/>
              </a:lnSpc>
            </a:pPr>
            <a:r>
              <a:rPr lang="en-US" b="1" dirty="0" smtClean="0">
                <a:latin typeface="Univers LT Std 57 Cn" panose="020B0506020202050204" pitchFamily="34" charset="0"/>
                <a:hlinkClick r:id="rId3"/>
              </a:rPr>
              <a:t>http://www.hs.iastate.edu</a:t>
            </a:r>
            <a:r>
              <a:rPr lang="en-US" dirty="0">
                <a:hlinkClick r:id="rId3"/>
              </a:rPr>
              <a:t>/about-2/planning/strategic/vision</a:t>
            </a:r>
            <a:r>
              <a:rPr lang="en-US" dirty="0" smtClean="0">
                <a:hlinkClick r:id="rId3"/>
              </a:rPr>
              <a:t>/</a:t>
            </a:r>
            <a:r>
              <a:rPr lang="en-US" dirty="0" smtClean="0"/>
              <a:t> 				50</a:t>
            </a:r>
          </a:p>
          <a:p>
            <a:pPr>
              <a:lnSpc>
                <a:spcPts val="2600"/>
              </a:lnSpc>
            </a:pPr>
            <a:r>
              <a:rPr lang="en-US" b="1" dirty="0" smtClean="0">
                <a:latin typeface="Univers LT Std 57 Cn" panose="020B0506020202050204" pitchFamily="34" charset="0"/>
                <a:hlinkClick r:id="rId4"/>
              </a:rPr>
              <a:t>http://wwww.hs.iastate.edu</a:t>
            </a:r>
            <a:r>
              <a:rPr lang="en-US" dirty="0" smtClean="0">
                <a:hlinkClick r:id="rId4"/>
              </a:rPr>
              <a:t>/current-students/student-profiles/student-profiles-archive/</a:t>
            </a:r>
            <a:r>
              <a:rPr lang="en-US" dirty="0" smtClean="0"/>
              <a:t>	50</a:t>
            </a:r>
          </a:p>
          <a:p>
            <a:pPr>
              <a:lnSpc>
                <a:spcPts val="2600"/>
              </a:lnSpc>
            </a:pPr>
            <a:r>
              <a:rPr lang="en-US" b="1" dirty="0">
                <a:latin typeface="Univers LT Std 57 Cn" panose="020B0506020202050204" pitchFamily="34" charset="0"/>
              </a:rPr>
              <a:t>http://www.hs.iastate.edu/</a:t>
            </a:r>
            <a:r>
              <a:rPr lang="en-US" dirty="0"/>
              <a:t>isu4u/supporting-programs/urban-ecosystem-project/goal-two/ </a:t>
            </a:r>
            <a:r>
              <a:rPr lang="en-US" dirty="0" smtClean="0"/>
              <a:t> 	50</a:t>
            </a:r>
          </a:p>
          <a:p>
            <a:pPr>
              <a:lnSpc>
                <a:spcPts val="2600"/>
              </a:lnSpc>
            </a:pPr>
            <a:r>
              <a:rPr lang="en-US" b="1" dirty="0" smtClean="0">
                <a:latin typeface="Univers LT Std 57 Cn" panose="020B0506020202050204" pitchFamily="34" charset="0"/>
                <a:hlinkClick r:id="rId5"/>
              </a:rPr>
              <a:t>http://www.hs.iastate.edu/faculty-staff/awards/factaff/faculty-award-for-diversity-enhancement</a:t>
            </a:r>
            <a:r>
              <a:rPr lang="en-US" b="1" dirty="0" smtClean="0">
                <a:latin typeface="Univers LT Std 57 Cn" panose="020B0506020202050204" pitchFamily="34" charset="0"/>
              </a:rPr>
              <a:t> </a:t>
            </a:r>
            <a:r>
              <a:rPr lang="en-US" dirty="0" smtClean="0">
                <a:latin typeface="Univers LT Std 57 Cn" panose="020B0506020202050204" pitchFamily="34" charset="0"/>
              </a:rPr>
              <a:t>50</a:t>
            </a:r>
          </a:p>
          <a:p>
            <a:pPr>
              <a:lnSpc>
                <a:spcPts val="2600"/>
              </a:lnSpc>
            </a:pPr>
            <a:r>
              <a:rPr lang="en-US" b="1" dirty="0" smtClean="0">
                <a:latin typeface="Univers LT Std 57 Cn" panose="020B0506020202050204" pitchFamily="34" charset="0"/>
              </a:rPr>
              <a:t>http://www.hs.iastate.edu</a:t>
            </a:r>
            <a:r>
              <a:rPr lang="en-US" dirty="0"/>
              <a:t> /</a:t>
            </a:r>
            <a:r>
              <a:rPr lang="en-US" dirty="0" smtClean="0"/>
              <a:t>faculty-staff/awards/2017-chs-facultystaff-award-recipients/</a:t>
            </a:r>
            <a:r>
              <a:rPr lang="en-US" dirty="0" err="1" smtClean="0"/>
              <a:t>jennifer</a:t>
            </a:r>
            <a:r>
              <a:rPr lang="en-US" dirty="0" smtClean="0"/>
              <a:t>-d-smith/ 49</a:t>
            </a:r>
          </a:p>
          <a:p>
            <a:pPr>
              <a:lnSpc>
                <a:spcPts val="2600"/>
              </a:lnSpc>
            </a:pPr>
            <a:r>
              <a:rPr lang="en-US" b="1" dirty="0" smtClean="0">
                <a:latin typeface="Univers LT Std 57 Cn" panose="020B0506020202050204" pitchFamily="34" charset="0"/>
                <a:hlinkClick r:id="rId6"/>
              </a:rPr>
              <a:t>http://www.hs.iastate.edu/faculty-staff/awards/facstaff/career-achievement-in-teaching-award/</a:t>
            </a:r>
            <a:r>
              <a:rPr lang="en-US" b="1" dirty="0" smtClean="0">
                <a:latin typeface="Univers LT Std 57 Cn" panose="020B0506020202050204" pitchFamily="34" charset="0"/>
              </a:rPr>
              <a:t> </a:t>
            </a:r>
            <a:r>
              <a:rPr lang="en-US" dirty="0" smtClean="0">
                <a:latin typeface="Univers LT Std 57 Cn" panose="020B0506020202050204" pitchFamily="34" charset="0"/>
              </a:rPr>
              <a:t>49</a:t>
            </a:r>
          </a:p>
          <a:p>
            <a:pPr>
              <a:lnSpc>
                <a:spcPts val="2600"/>
              </a:lnSpc>
            </a:pPr>
            <a:r>
              <a:rPr lang="en-US" b="1" dirty="0" smtClean="0">
                <a:latin typeface="Univers LT Std 57 Cn" panose="020B0506020202050204" pitchFamily="34" charset="0"/>
                <a:hlinkClick r:id="rId7"/>
              </a:rPr>
              <a:t>http://www.hs.iastate.edu/faculty-staff/awards/facstaff/mid-career-achievement-in-research-award/</a:t>
            </a:r>
            <a:r>
              <a:rPr lang="en-US" b="1" dirty="0" smtClean="0">
                <a:latin typeface="Univers LT Std 57 Cn" panose="020B0506020202050204" pitchFamily="34" charset="0"/>
              </a:rPr>
              <a:t> </a:t>
            </a:r>
            <a:r>
              <a:rPr lang="en-US" dirty="0" smtClean="0">
                <a:latin typeface="Univers LT Std 57 Cn" panose="020B0506020202050204" pitchFamily="34" charset="0"/>
              </a:rPr>
              <a:t>49</a:t>
            </a:r>
          </a:p>
          <a:p>
            <a:pPr>
              <a:lnSpc>
                <a:spcPts val="2600"/>
              </a:lnSpc>
            </a:pPr>
            <a:r>
              <a:rPr lang="en-US" b="1" dirty="0" smtClean="0">
                <a:latin typeface="Univers LT Std 57 Cn" panose="020B0506020202050204" pitchFamily="34" charset="0"/>
                <a:hlinkClick r:id="rId8"/>
              </a:rPr>
              <a:t>http://www.hs.iastate.edu/prospective/find-majors/food-science-culinary-science/</a:t>
            </a:r>
            <a:r>
              <a:rPr lang="en-US" b="1" dirty="0" smtClean="0">
                <a:latin typeface="Univers LT Std 57 Cn" panose="020B0506020202050204" pitchFamily="34" charset="0"/>
              </a:rPr>
              <a:t>		 </a:t>
            </a:r>
            <a:r>
              <a:rPr lang="en-US" dirty="0" smtClean="0">
                <a:latin typeface="Univers LT Std 57 Cn" panose="020B0506020202050204" pitchFamily="34" charset="0"/>
              </a:rPr>
              <a:t>49</a:t>
            </a:r>
          </a:p>
          <a:p>
            <a:pPr>
              <a:lnSpc>
                <a:spcPts val="2600"/>
              </a:lnSpc>
            </a:pPr>
            <a:r>
              <a:rPr lang="en-US" b="1" dirty="0" smtClean="0">
                <a:latin typeface="Univers LT Std 57 Cn" panose="020B0506020202050204" pitchFamily="34" charset="0"/>
                <a:hlinkClick r:id="rId9"/>
              </a:rPr>
              <a:t>http://www.hs.iastate.edu/current-students/organizations/student-council/application-for-council-membership/</a:t>
            </a:r>
            <a:r>
              <a:rPr lang="en-US" b="1" dirty="0" smtClean="0">
                <a:latin typeface="Univers LT Std 57 Cn" panose="020B0506020202050204" pitchFamily="34" charset="0"/>
              </a:rPr>
              <a:t> </a:t>
            </a:r>
            <a:r>
              <a:rPr lang="en-US" dirty="0" smtClean="0">
                <a:latin typeface="Univers LT Std 57 Cn" panose="020B0506020202050204" pitchFamily="34" charset="0"/>
              </a:rPr>
              <a:t>									 48</a:t>
            </a:r>
          </a:p>
          <a:p>
            <a:pPr>
              <a:lnSpc>
                <a:spcPts val="2600"/>
              </a:lnSpc>
            </a:pPr>
            <a:r>
              <a:rPr lang="en-US" b="1" dirty="0" smtClean="0">
                <a:latin typeface="Univers LT Std 57 Cn" panose="020B0506020202050204" pitchFamily="34" charset="0"/>
                <a:hlinkClick r:id="rId10"/>
              </a:rPr>
              <a:t>http://www.hs.iastate.edu/academics/honors/faqs-human-sciences-honors/</a:t>
            </a:r>
            <a:r>
              <a:rPr lang="en-US" b="1" dirty="0" smtClean="0">
                <a:latin typeface="Univers LT Std 57 Cn" panose="020B0506020202050204" pitchFamily="34" charset="0"/>
              </a:rPr>
              <a:t>		 </a:t>
            </a:r>
            <a:r>
              <a:rPr lang="en-US" dirty="0" smtClean="0">
                <a:latin typeface="Univers LT Std 57 Cn" panose="020B0506020202050204" pitchFamily="34" charset="0"/>
              </a:rPr>
              <a:t>47</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www.hs.iastate.edu/academics/honors/honors-project-proposal/</a:t>
            </a:r>
            <a:r>
              <a:rPr lang="en-US" b="1" dirty="0" smtClean="0">
                <a:latin typeface="Univers LT Std 57 Cn" panose="020B0506020202050204" pitchFamily="34" charset="0"/>
              </a:rPr>
              <a:t>			 </a:t>
            </a:r>
            <a:r>
              <a:rPr lang="en-US" dirty="0" smtClean="0">
                <a:latin typeface="Univers LT Std 57 Cn" panose="020B0506020202050204" pitchFamily="34" charset="0"/>
              </a:rPr>
              <a:t>47</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www.hs.iastate.edu/alumni/awards/2016-chs-alumni-awards/</a:t>
            </a:r>
            <a:r>
              <a:rPr lang="en-US" b="1" dirty="0" smtClean="0">
                <a:latin typeface="Univers LT Std 57 Cn" panose="020B0506020202050204" pitchFamily="34" charset="0"/>
              </a:rPr>
              <a:t>			 </a:t>
            </a:r>
            <a:r>
              <a:rPr lang="en-US" dirty="0" smtClean="0">
                <a:latin typeface="Univers LT Std 57 Cn" panose="020B0506020202050204" pitchFamily="34" charset="0"/>
              </a:rPr>
              <a:t>47</a:t>
            </a: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www.hs.iastate.edu/current-students/international/student-resources/passport-reimbursement-program/</a:t>
            </a:r>
            <a:r>
              <a:rPr lang="en-US" b="1" dirty="0" smtClean="0">
                <a:latin typeface="Univers LT Std 57 Cn" panose="020B0506020202050204" pitchFamily="34" charset="0"/>
              </a:rPr>
              <a:t> 									 </a:t>
            </a:r>
            <a:r>
              <a:rPr lang="en-US" dirty="0" smtClean="0">
                <a:latin typeface="Univers LT Std 57 Cn" panose="020B0506020202050204" pitchFamily="34" charset="0"/>
              </a:rPr>
              <a:t>47</a:t>
            </a:r>
            <a:endParaRPr lang="en-US" b="1" dirty="0">
              <a:latin typeface="Univers LT Std 57 Cn" panose="020B0506020202050204" pitchFamily="34" charset="0"/>
            </a:endParaRPr>
          </a:p>
          <a:p>
            <a:pPr>
              <a:lnSpc>
                <a:spcPts val="2600"/>
              </a:lnSpc>
            </a:pPr>
            <a:endParaRPr lang="en-US" b="1" dirty="0">
              <a:latin typeface="Univers LT Std 57 Cn" panose="020B0506020202050204" pitchFamily="34" charset="0"/>
            </a:endParaRPr>
          </a:p>
          <a:p>
            <a:pPr>
              <a:lnSpc>
                <a:spcPts val="2600"/>
              </a:lnSpc>
            </a:pPr>
            <a:endParaRPr lang="en-US" b="1" dirty="0">
              <a:latin typeface="Univers LT Std 57 Cn" panose="020B0506020202050204" pitchFamily="34" charset="0"/>
            </a:endParaRPr>
          </a:p>
          <a:p>
            <a:pPr>
              <a:lnSpc>
                <a:spcPts val="2600"/>
              </a:lnSpc>
            </a:pPr>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29814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627743" cy="5093702"/>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www.hs.iastate.edu/dean-search/</a:t>
            </a:r>
            <a:r>
              <a:rPr lang="en-US" b="1" dirty="0" smtClean="0">
                <a:latin typeface="Univers LT Std 57 Cn" panose="020B0506020202050204" pitchFamily="34" charset="0"/>
              </a:rPr>
              <a:t>						47</a:t>
            </a: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www.hs.iastate.edu/organizations/chs-student-council/application-for-council-membership/</a:t>
            </a:r>
            <a:r>
              <a:rPr lang="en-US" b="1" dirty="0" smtClean="0">
                <a:latin typeface="Univers LT Std 57 Cn" panose="020B0506020202050204" pitchFamily="34" charset="0"/>
              </a:rPr>
              <a:t> 46</a:t>
            </a: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www.hs.iastate.edu/awards/chs-recipients/chs-2013-2/soko-starobin/</a:t>
            </a:r>
            <a:r>
              <a:rPr lang="en-US" b="1" dirty="0" smtClean="0">
                <a:latin typeface="Univers LT Std 57 Cn" panose="020B0506020202050204" pitchFamily="34" charset="0"/>
              </a:rPr>
              <a:t>		46</a:t>
            </a: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www.hs.iastate.edu/awards/chs-recipients/chs-2010/frankie-laanan/</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www.hs.iastate.edu/awards/chs-recipients/chs-2011/dawn-filhr/</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www.hs.iastate.edu/faculty-staff/committees/diversity-equity-and-community/workshops/</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www.hs.iastate.edu/international/student-resources/start/</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www.hs.iastate.edu/student-opportunities/honors-programs/honors-project/intent-statement/</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www.hs.iastate.edu/tips/products/Microsoft/</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www.hs.iastate.edu/tips/products/Microsoft/freeze-column/</a:t>
            </a:r>
            <a:r>
              <a:rPr lang="en-US" b="1" dirty="0" smtClean="0">
                <a:latin typeface="Univers LT Std 57 Cn" panose="020B0506020202050204" pitchFamily="34" charset="0"/>
              </a:rPr>
              <a:t>			45</a:t>
            </a: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www.hs.iastate.edu/student-opportunities/honors-program/awards-scholarships/</a:t>
            </a:r>
            <a:r>
              <a:rPr lang="en-US" b="1" dirty="0" smtClean="0">
                <a:latin typeface="Univers LT Std 57 Cn" panose="020B0506020202050204" pitchFamily="34" charset="0"/>
              </a:rPr>
              <a:t>	44</a:t>
            </a: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www.hs.iastate.edu/alumni/awards/2008-chs-alumni-awards/stweart-l-burger/</a:t>
            </a:r>
            <a:r>
              <a:rPr lang="en-US" b="1" dirty="0" smtClean="0">
                <a:latin typeface="Univers LT Std 57 Cn" panose="020B0506020202050204" pitchFamily="34" charset="0"/>
              </a:rPr>
              <a:t>	43</a:t>
            </a: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www.hs.iastate.edu/connect-four/</a:t>
            </a:r>
            <a:r>
              <a:rPr lang="en-US" b="1" dirty="0" smtClean="0">
                <a:latin typeface="Univers LT Std 57 Cn" panose="020B0506020202050204" pitchFamily="34" charset="0"/>
              </a:rPr>
              <a:t>						43</a:t>
            </a:r>
          </a:p>
          <a:p>
            <a:pPr>
              <a:lnSpc>
                <a:spcPts val="2600"/>
              </a:lnSpc>
            </a:pPr>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www.hs.iastate.edu/current-students/multicultural-programs/meet-ostudents/</a:t>
            </a:r>
            <a:r>
              <a:rPr lang="en-US" b="1" dirty="0" smtClean="0">
                <a:latin typeface="Univers LT Std 57 Cn" panose="020B0506020202050204" pitchFamily="34" charset="0"/>
              </a:rPr>
              <a:t>		43</a:t>
            </a:r>
          </a:p>
          <a:p>
            <a:pPr>
              <a:lnSpc>
                <a:spcPts val="2600"/>
              </a:lnSpc>
            </a:pPr>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www.hs.iastate.edu/prospective/find-majors/sports-athletic-training/athletic-training/</a:t>
            </a:r>
            <a:r>
              <a:rPr lang="en-US" b="1" dirty="0" smtClean="0">
                <a:latin typeface="Univers LT Std 57 Cn" panose="020B0506020202050204" pitchFamily="34" charset="0"/>
              </a:rPr>
              <a:t>	43</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130297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www.hs.iastate.edu/tips/misc/passwords/</a:t>
            </a:r>
            <a:r>
              <a:rPr lang="en-US" b="1" dirty="0" smtClean="0">
                <a:latin typeface="Univers LT Std 57 Cn" panose="020B0506020202050204" pitchFamily="34" charset="0"/>
              </a:rPr>
              <a:t>					43</a:t>
            </a: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www.hs.iastate.edu/awards/facstaff/career-achievement-in-teaching-award/</a:t>
            </a:r>
            <a:r>
              <a:rPr lang="en-US" b="1" dirty="0" smtClean="0">
                <a:latin typeface="Univers LT Std 57 Cn" panose="020B0506020202050204" pitchFamily="34" charset="0"/>
              </a:rPr>
              <a:t>		42</a:t>
            </a: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www.hs.iastate.edu/faculty-staff/awards/facstaff/merit-employee-distinguished-service-award/42</a:t>
            </a:r>
            <a:endParaRPr lang="en-US" b="1" dirty="0" smtClean="0">
              <a:latin typeface="Univers LT Std 57 Cn" panose="020B0506020202050204" pitchFamily="34" charset="0"/>
            </a:endParaRP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www.hs.iastate.edu/academics/Hilton-chair/2015-2016/</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www.hs.iastate.edu/awards/chs-recipients/2013-2/</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www.hs.iastate.edu/awards/chs-recipients/2015-2/kyle-holtman/</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www.hs.iastate.edu/awards/university-awards/2015-2/carol-cordell-award-for-academic-advising-impact/</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www.hs.iastate.edu/current-students/multicultural-programs/request-funding/</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www.hs.iastate.edu/faculty-staff/awards/facstaff/career-achievement-in-research-award/</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www.hs.iastate.edu/prospective/find-majors/fitness_wellness/general_studies/</a:t>
            </a:r>
            <a:r>
              <a:rPr lang="en-US" b="1" dirty="0" smtClean="0">
                <a:latin typeface="Univers LT Std 57 Cn" panose="020B0506020202050204" pitchFamily="34" charset="0"/>
              </a:rPr>
              <a:t>	41</a:t>
            </a: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www.hs.iastate.edu/academics/honors/program-timeline/</a:t>
            </a:r>
            <a:r>
              <a:rPr lang="en-US" b="1" dirty="0" smtClean="0">
                <a:latin typeface="Univers LT Std 57 Cn" panose="020B0506020202050204" pitchFamily="34" charset="0"/>
              </a:rPr>
              <a:t>				40</a:t>
            </a: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www.hs.iastate.edu/awards/chs-recipients/2008-2/ana-paula-correia/</a:t>
            </a:r>
            <a:r>
              <a:rPr lang="en-US" b="1" dirty="0" smtClean="0">
                <a:latin typeface="Univers LT Std 57 Cn" panose="020B0506020202050204" pitchFamily="34" charset="0"/>
              </a:rPr>
              <a:t>		40</a:t>
            </a: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www.hs.iastate.edu/current-students/international/getting-started/international-internships/</a:t>
            </a:r>
            <a:r>
              <a:rPr lang="en-US" b="1" dirty="0" smtClean="0">
                <a:latin typeface="Univers LT Std 57 Cn" panose="020B0506020202050204" pitchFamily="34" charset="0"/>
              </a:rPr>
              <a:t> 40</a:t>
            </a:r>
          </a:p>
          <a:p>
            <a:pPr>
              <a:lnSpc>
                <a:spcPts val="2600"/>
              </a:lnSpc>
            </a:pPr>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www.hs.iastate.edu/hs-week/sponsors/</a:t>
            </a:r>
            <a:r>
              <a:rPr lang="en-US" b="1" dirty="0" smtClean="0">
                <a:latin typeface="Univers LT Std 57 Cn" panose="020B0506020202050204" pitchFamily="34" charset="0"/>
              </a:rPr>
              <a:t>						40</a:t>
            </a:r>
          </a:p>
          <a:p>
            <a:pPr>
              <a:lnSpc>
                <a:spcPts val="2600"/>
              </a:lnSpc>
            </a:pPr>
            <a:endParaRPr lang="en-US" b="1" dirty="0">
              <a:latin typeface="Univers LT Std 57 Cn" panose="020B0506020202050204" pitchFamily="34" charset="0"/>
            </a:endParaRPr>
          </a:p>
        </p:txBody>
      </p:sp>
    </p:spTree>
    <p:extLst>
      <p:ext uri="{BB962C8B-B14F-4D97-AF65-F5344CB8AC3E}">
        <p14:creationId xmlns:p14="http://schemas.microsoft.com/office/powerpoint/2010/main" val="56142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4760278"/>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www.hs.iastate.edu/learning-communities/minds/peer-mentors/</a:t>
            </a:r>
            <a:r>
              <a:rPr lang="en-US" b="1" dirty="0" smtClean="0">
                <a:latin typeface="Univers LT Std 57 Cn" panose="020B0506020202050204" pitchFamily="34" charset="0"/>
              </a:rPr>
              <a:t>			40</a:t>
            </a: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www.hs.iastate.edu/student-opportunities/rosefeld-internship/history/</a:t>
            </a:r>
            <a:r>
              <a:rPr lang="en-US" b="1" dirty="0" smtClean="0">
                <a:latin typeface="Univers LT Std 57 Cn" panose="020B0506020202050204" pitchFamily="34" charset="0"/>
              </a:rPr>
              <a:t>		40</a:t>
            </a: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www.hs.iastate.edu/faculty-staff/awards/facstaff/professional-scientific-distinguished-service-admin/</a:t>
            </a:r>
            <a:r>
              <a:rPr lang="en-US" b="1" dirty="0" smtClean="0">
                <a:latin typeface="Univers LT Std 57 Cn" panose="020B0506020202050204" pitchFamily="34" charset="0"/>
              </a:rPr>
              <a:t>										39</a:t>
            </a: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www.hs.iastate.edu/hs-week/past-events/hs-week-2015/</a:t>
            </a:r>
            <a:r>
              <a:rPr lang="en-US" b="1" dirty="0" smtClean="0">
                <a:latin typeface="Univers LT Std 57 Cn" panose="020B0506020202050204" pitchFamily="34" charset="0"/>
              </a:rPr>
              <a:t>				39</a:t>
            </a: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www.hs.iastate.edu/international;/getting-started/</a:t>
            </a:r>
            <a:r>
              <a:rPr lang="en-US" b="1" dirty="0" smtClean="0">
                <a:latin typeface="Univers LT Std 57 Cn" panose="020B0506020202050204" pitchFamily="34" charset="0"/>
              </a:rPr>
              <a:t>					39</a:t>
            </a: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www.hs.iastate.edu/student-services/orientation/placement-information/</a:t>
            </a:r>
            <a:r>
              <a:rPr lang="en-US" b="1" dirty="0" smtClean="0">
                <a:latin typeface="Univers LT Std 57 Cn" panose="020B0506020202050204" pitchFamily="34" charset="0"/>
              </a:rPr>
              <a:t>		39</a:t>
            </a: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www.hs.iastate.edu/awards/chs-recipients/2013-2/linda-serra-hagedorn/</a:t>
            </a:r>
            <a:r>
              <a:rPr lang="en-US" b="1" dirty="0" smtClean="0">
                <a:latin typeface="Univers LT Std 57 Cn" panose="020B0506020202050204" pitchFamily="34" charset="0"/>
              </a:rPr>
              <a:t>		38</a:t>
            </a: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www.hs.iastate.edu/awards/chs-recipients/2015-2/susan-arendt/</a:t>
            </a:r>
            <a:r>
              <a:rPr lang="en-US" b="1" dirty="0" smtClean="0">
                <a:latin typeface="Univers LT Std 57 Cn" panose="020B0506020202050204" pitchFamily="34" charset="0"/>
              </a:rPr>
              <a:t>			38</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www.hs.iastate.edu/awards/chs-recipients/chs-2010/jean-Anderson/</a:t>
            </a:r>
            <a:r>
              <a:rPr lang="en-US" b="1" dirty="0" smtClean="0">
                <a:latin typeface="Univers LT Std 57 Cn" panose="020B0506020202050204" pitchFamily="34" charset="0"/>
              </a:rPr>
              <a:t>			38</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www.hs.iastate.edu/awards/chs-recipients/chs-2011/Byron-brehm-stecher/</a:t>
            </a:r>
            <a:r>
              <a:rPr lang="en-US" b="1" dirty="0" smtClean="0">
                <a:latin typeface="Univers LT Std 57 Cn" panose="020B0506020202050204" pitchFamily="34" charset="0"/>
              </a:rPr>
              <a:t>		38</a:t>
            </a:r>
          </a:p>
          <a:p>
            <a:pPr>
              <a:lnSpc>
                <a:spcPts val="2600"/>
              </a:lnSpc>
            </a:pPr>
            <a:r>
              <a:rPr lang="en-US" b="1" dirty="0">
                <a:latin typeface="Univers LT Std 57 Cn" panose="020B0506020202050204" pitchFamily="34" charset="0"/>
                <a:hlinkClick r:id="rId13"/>
              </a:rPr>
              <a:t>http://www.hs.iastate.edu</a:t>
            </a:r>
            <a:r>
              <a:rPr lang="en-US" b="1" dirty="0" smtClean="0">
                <a:latin typeface="Univers LT Std 57 Cn" panose="020B0506020202050204" pitchFamily="34" charset="0"/>
                <a:hlinkClick r:id="rId13"/>
              </a:rPr>
              <a:t>/</a:t>
            </a:r>
            <a:r>
              <a:rPr lang="en-US" dirty="0">
                <a:hlinkClick r:id="rId13"/>
              </a:rPr>
              <a:t>/faculty-staff/awards/2017-chs-facultystaff-award-recipients/ronald-l </a:t>
            </a:r>
            <a:r>
              <a:rPr lang="en-US" dirty="0" err="1">
                <a:hlinkClick r:id="rId13"/>
              </a:rPr>
              <a:t>eibold</a:t>
            </a:r>
            <a:r>
              <a:rPr lang="en-US" dirty="0" smtClean="0">
                <a:hlinkClick r:id="rId13"/>
              </a:rPr>
              <a:t>/</a:t>
            </a:r>
            <a:r>
              <a:rPr lang="en-US" dirty="0" smtClean="0"/>
              <a:t> 38</a:t>
            </a:r>
          </a:p>
          <a:p>
            <a:pPr>
              <a:lnSpc>
                <a:spcPts val="2600"/>
              </a:lnSpc>
            </a:pPr>
            <a:r>
              <a:rPr lang="en-US" b="1" dirty="0" smtClean="0">
                <a:latin typeface="Univers LT Std 57 Cn" panose="020B0506020202050204" pitchFamily="34" charset="0"/>
                <a:hlinkClick r:id="rId14"/>
              </a:rPr>
              <a:t>http://www.hs.iastate.edu/prospective/transfer-plans-and-information/apparel-merchandising-and-design-plan/</a:t>
            </a:r>
            <a:r>
              <a:rPr lang="en-US" b="1" dirty="0" smtClean="0">
                <a:latin typeface="Univers LT Std 57 Cn" panose="020B0506020202050204" pitchFamily="34" charset="0"/>
              </a:rPr>
              <a:t>									38</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2316812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Audience Drilldown</a:t>
            </a:r>
            <a:endParaRPr lang="en-US" dirty="0">
              <a:solidFill>
                <a:srgbClr val="C80F2E"/>
              </a:solidFill>
              <a:latin typeface="ITC Berkeley Oldstyle Std Blk" panose="02090803060306020404" pitchFamily="18" charset="0"/>
            </a:endParaRPr>
          </a:p>
        </p:txBody>
      </p:sp>
      <p:sp>
        <p:nvSpPr>
          <p:cNvPr id="3" name="Rectangle 2"/>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1033272" y="812694"/>
            <a:ext cx="10549128" cy="5078313"/>
          </a:xfrm>
          <a:prstGeom prst="rect">
            <a:avLst/>
          </a:prstGeom>
          <a:noFill/>
        </p:spPr>
        <p:txBody>
          <a:bodyPr wrap="square" rtlCol="0">
            <a:spAutoFit/>
          </a:bodyPr>
          <a:lstStyle/>
          <a:p>
            <a:r>
              <a:rPr lang="en-US" sz="2400" b="1" dirty="0">
                <a:latin typeface="Univers LT Std 57 Cn" panose="020B0506020202050204" pitchFamily="34" charset="0"/>
              </a:rPr>
              <a:t>Top </a:t>
            </a:r>
            <a:r>
              <a:rPr lang="en-US" sz="2400" b="1" dirty="0" smtClean="0">
                <a:latin typeface="Univers LT Std 57 Cn" panose="020B0506020202050204" pitchFamily="34" charset="0"/>
              </a:rPr>
              <a:t>Countries    % </a:t>
            </a:r>
            <a:r>
              <a:rPr lang="en-US" sz="2400" b="1" dirty="0">
                <a:latin typeface="Univers LT Std 57 Cn" panose="020B0506020202050204" pitchFamily="34" charset="0"/>
              </a:rPr>
              <a:t>of traffic in </a:t>
            </a:r>
            <a:r>
              <a:rPr lang="en-US" sz="2400" b="1" dirty="0" smtClean="0">
                <a:latin typeface="Univers LT Std 57 Cn" panose="020B0506020202050204" pitchFamily="34" charset="0"/>
              </a:rPr>
              <a:t>2017/2016    % </a:t>
            </a:r>
            <a:r>
              <a:rPr lang="en-US" sz="2400" b="1" dirty="0">
                <a:latin typeface="Univers LT Std 57 Cn" panose="020B0506020202050204" pitchFamily="34" charset="0"/>
              </a:rPr>
              <a:t>Change between </a:t>
            </a:r>
            <a:r>
              <a:rPr lang="en-US" sz="2400" b="1" dirty="0" smtClean="0">
                <a:latin typeface="Univers LT Std 57 Cn" panose="020B0506020202050204" pitchFamily="34" charset="0"/>
              </a:rPr>
              <a:t>2016-2017</a:t>
            </a:r>
          </a:p>
          <a:p>
            <a:endParaRPr lang="en-US" sz="2400" b="1" dirty="0" smtClean="0">
              <a:latin typeface="Univers LT Std 57 Cn" panose="020B0506020202050204" pitchFamily="34" charset="0"/>
            </a:endParaRPr>
          </a:p>
          <a:p>
            <a:r>
              <a:rPr lang="en-US" sz="2400" dirty="0" smtClean="0">
                <a:latin typeface="Univers LT Std 57 Cn" panose="020B0506020202050204" pitchFamily="34" charset="0"/>
              </a:rPr>
              <a:t>United States		84.62% / 78.92%			+0.67%</a:t>
            </a:r>
          </a:p>
          <a:p>
            <a:r>
              <a:rPr lang="en-US" sz="2400" dirty="0" smtClean="0">
                <a:latin typeface="Univers LT Std 57 Cn" panose="020B0506020202050204" pitchFamily="34" charset="0"/>
              </a:rPr>
              <a:t>India			3.33% / 4.43%				-29.41%</a:t>
            </a:r>
          </a:p>
          <a:p>
            <a:r>
              <a:rPr lang="en-US" sz="2400" dirty="0" smtClean="0">
                <a:latin typeface="Univers LT Std 57 Cn" panose="020B0506020202050204" pitchFamily="34" charset="0"/>
              </a:rPr>
              <a:t>Philippines		1.13% / 1.47%				-27.83%</a:t>
            </a:r>
          </a:p>
          <a:p>
            <a:r>
              <a:rPr lang="en-US" sz="2400" dirty="0" smtClean="0">
                <a:latin typeface="Univers LT Std 57 Cn" panose="020B0506020202050204" pitchFamily="34" charset="0"/>
              </a:rPr>
              <a:t>Pakistan		1.06% / 1.57%				-36.52%</a:t>
            </a:r>
          </a:p>
          <a:p>
            <a:r>
              <a:rPr lang="en-US" sz="2400" dirty="0" smtClean="0">
                <a:latin typeface="Univers LT Std 57 Cn" panose="020B0506020202050204" pitchFamily="34" charset="0"/>
              </a:rPr>
              <a:t>United Kingdom	0.99% / 1.53%				-39.24%</a:t>
            </a:r>
          </a:p>
          <a:p>
            <a:r>
              <a:rPr lang="en-US" sz="2400" dirty="0" smtClean="0">
                <a:latin typeface="Univers LT Std 57 Cn" panose="020B0506020202050204" pitchFamily="34" charset="0"/>
              </a:rPr>
              <a:t>Canada		0.78% / 1.07%				-31.19%</a:t>
            </a:r>
          </a:p>
          <a:p>
            <a:r>
              <a:rPr lang="en-US" sz="2400" dirty="0" smtClean="0">
                <a:latin typeface="Univers LT Std 57 Cn" panose="020B0506020202050204" pitchFamily="34" charset="0"/>
              </a:rPr>
              <a:t>Malaysia		0.43% / 0.48%				-16.01%</a:t>
            </a:r>
          </a:p>
          <a:p>
            <a:r>
              <a:rPr lang="en-US" sz="2400" dirty="0" smtClean="0">
                <a:latin typeface="Univers LT Std 57 Cn" panose="020B0506020202050204" pitchFamily="34" charset="0"/>
              </a:rPr>
              <a:t>Bangladesh		0.43% / 0.43%				-6.88%</a:t>
            </a:r>
          </a:p>
          <a:p>
            <a:r>
              <a:rPr lang="en-US" sz="2400" dirty="0" smtClean="0">
                <a:latin typeface="Univers LT Std 57 Cn" panose="020B0506020202050204" pitchFamily="34" charset="0"/>
              </a:rPr>
              <a:t>Australia		0.41% /  0.64%				-39.97%</a:t>
            </a:r>
          </a:p>
          <a:p>
            <a:r>
              <a:rPr lang="en-US" sz="2400" dirty="0" smtClean="0">
                <a:latin typeface="Univers LT Std 57 Cn" panose="020B0506020202050204" pitchFamily="34" charset="0"/>
              </a:rPr>
              <a:t>South Korea		0.35% / 0.35%				-6.50%	 </a:t>
            </a:r>
            <a:endParaRPr lang="en-US" sz="2400" dirty="0">
              <a:latin typeface="Univers LT Std 57 Cn" panose="020B0506020202050204" pitchFamily="34" charset="0"/>
            </a:endParaRPr>
          </a:p>
          <a:p>
            <a:r>
              <a:rPr lang="en-US" sz="2600" dirty="0">
                <a:latin typeface="Univers LT Std 57 Cn" panose="020B0506020202050204" pitchFamily="34" charset="0"/>
              </a:rPr>
              <a:t/>
            </a:r>
            <a:br>
              <a:rPr lang="en-US" sz="2600" dirty="0">
                <a:latin typeface="Univers LT Std 57 Cn" panose="020B0506020202050204" pitchFamily="34" charset="0"/>
              </a:rPr>
            </a:br>
            <a:endParaRPr lang="en-US" sz="1000" dirty="0" smtClean="0">
              <a:latin typeface="Univers LT Std 57 Cn" panose="020B0506020202050204" pitchFamily="34" charset="0"/>
            </a:endParaRPr>
          </a:p>
        </p:txBody>
      </p:sp>
    </p:spTree>
    <p:extLst>
      <p:ext uri="{BB962C8B-B14F-4D97-AF65-F5344CB8AC3E}">
        <p14:creationId xmlns:p14="http://schemas.microsoft.com/office/powerpoint/2010/main" val="2367010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093702"/>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www.hs.iastate.edu/awards/chs-recipients/chs-2009/marsha-wissink/</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www.hs.iastate.edu/awards/chs-recipients/chs-2009/marsha-wissink/</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www.hs.iastate.edu/awards/chs-recipients/chs-2010/susan-arendt/</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www.hs.iastate.edu/current-students/graduation/</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www.hs.iastate.edu/current-students/international/welcome/</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www.hs.iastate.edu/explore-careers/</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www.hs.iastate.edu/prospective/parents/</a:t>
            </a:r>
            <a:r>
              <a:rPr lang="en-US" b="1" dirty="0" smtClean="0">
                <a:latin typeface="Univers LT Std 57 Cn" panose="020B0506020202050204" pitchFamily="34" charset="0"/>
              </a:rPr>
              <a:t>					37</a:t>
            </a: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www.hs.iastate.edu/ced/admin/</a:t>
            </a:r>
            <a:r>
              <a:rPr lang="en-US" b="1" dirty="0" smtClean="0">
                <a:latin typeface="Univers LT Std 57 Cn" panose="020B0506020202050204" pitchFamily="34" charset="0"/>
              </a:rPr>
              <a:t>						36</a:t>
            </a: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www.hs.iastate.edu/prospective/find-majors/teaching/early_childhood/</a:t>
            </a:r>
            <a:r>
              <a:rPr lang="en-US" b="1" dirty="0" smtClean="0">
                <a:latin typeface="Univers LT Std 57 Cn" panose="020B0506020202050204" pitchFamily="34" charset="0"/>
              </a:rPr>
              <a:t>		36</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www.hs.iastate.edu/about-2/visitors/</a:t>
            </a:r>
            <a:r>
              <a:rPr lang="en-US" b="1" dirty="0" smtClean="0">
                <a:latin typeface="Univers LT Std 57 Cn" panose="020B0506020202050204" pitchFamily="34" charset="0"/>
              </a:rPr>
              <a:t>						35</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www.hs.iastate.edu/faces-iowa-state/</a:t>
            </a:r>
            <a:r>
              <a:rPr lang="en-US" b="1" dirty="0" smtClean="0">
                <a:latin typeface="Univers LT Std 57 Cn" panose="020B0506020202050204" pitchFamily="34" charset="0"/>
              </a:rPr>
              <a:t>						35</a:t>
            </a: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www.hs.iastate.edu/student-opportunities/honors-program/faculty-roles/become-a-project-advisor/</a:t>
            </a:r>
            <a:r>
              <a:rPr lang="en-US" b="1" dirty="0" smtClean="0">
                <a:latin typeface="Univers LT Std 57 Cn" panose="020B0506020202050204" pitchFamily="34" charset="0"/>
              </a:rPr>
              <a:t>										35</a:t>
            </a: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www.hs.iastate.edu/about-2/key-initiatives/diversity-and-social-justice/</a:t>
            </a:r>
            <a:r>
              <a:rPr lang="en-US" b="1" dirty="0" smtClean="0">
                <a:latin typeface="Univers LT Std 57 Cn" panose="020B0506020202050204" pitchFamily="34" charset="0"/>
              </a:rPr>
              <a:t>		34</a:t>
            </a: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www.hs.iastate.edu/about-2/points-of-pride/life-and-lore-of -</a:t>
            </a:r>
            <a:r>
              <a:rPr lang="en-US" b="1" dirty="0" err="1" smtClean="0">
                <a:latin typeface="Univers LT Std 57 Cn" panose="020B0506020202050204" pitchFamily="34" charset="0"/>
                <a:hlinkClick r:id="rId15"/>
              </a:rPr>
              <a:t>mackey</a:t>
            </a:r>
            <a:r>
              <a:rPr lang="en-US" b="1" dirty="0" smtClean="0">
                <a:latin typeface="Univers LT Std 57 Cn" panose="020B0506020202050204" pitchFamily="34" charset="0"/>
                <a:hlinkClick r:id="rId15"/>
              </a:rPr>
              <a:t>-hall/the-ring-of-life/</a:t>
            </a:r>
            <a:r>
              <a:rPr lang="en-US" b="1" dirty="0" smtClean="0">
                <a:latin typeface="Univers LT Std 57 Cn" panose="020B0506020202050204" pitchFamily="34" charset="0"/>
              </a:rPr>
              <a:t> 34</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57135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630853"/>
            <a:ext cx="10356471" cy="5760551"/>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www.hs.iastate.edu/awards/chs-recipients/chs-2011/lakshman-rajagopal/</a:t>
            </a:r>
            <a:r>
              <a:rPr lang="en-US" b="1" dirty="0" smtClean="0">
                <a:latin typeface="Univers LT Std 57 Cn" panose="020B0506020202050204" pitchFamily="34" charset="0"/>
              </a:rPr>
              <a:t>		34</a:t>
            </a: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www.hs.iastate.edu/faculty-staff/awards/deans-faculty-fellows-award/2015-Byron-brehm-stecher/</a:t>
            </a:r>
            <a:r>
              <a:rPr lang="en-US" b="1" dirty="0" smtClean="0">
                <a:latin typeface="Univers LT Std 57 Cn" panose="020B0506020202050204" pitchFamily="34" charset="0"/>
              </a:rPr>
              <a:t>										34</a:t>
            </a: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www.hs.iastate.edu/international/faculty-staff-resources/international-programs-committee/</a:t>
            </a:r>
            <a:r>
              <a:rPr lang="en-US" b="1" dirty="0">
                <a:latin typeface="Univers LT Std 57 Cn" panose="020B0506020202050204" pitchFamily="34" charset="0"/>
              </a:rPr>
              <a:t> </a:t>
            </a:r>
            <a:r>
              <a:rPr lang="en-US" b="1" dirty="0" smtClean="0">
                <a:latin typeface="Univers LT Std 57 Cn" panose="020B0506020202050204" pitchFamily="34" charset="0"/>
              </a:rPr>
              <a:t>34</a:t>
            </a: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www.hs.iastate.edu/internation/program-development-grants/louise-m-rosenfeld-fund/</a:t>
            </a:r>
            <a:r>
              <a:rPr lang="en-US" b="1" dirty="0" smtClean="0">
                <a:latin typeface="Univers LT Std 57 Cn" panose="020B0506020202050204" pitchFamily="34" charset="0"/>
              </a:rPr>
              <a:t>  34</a:t>
            </a: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www.hs.iastate.edu/tips/</a:t>
            </a:r>
            <a:r>
              <a:rPr lang="en-US" b="1" dirty="0" smtClean="0">
                <a:latin typeface="Univers LT Std 57 Cn" panose="020B0506020202050204" pitchFamily="34" charset="0"/>
              </a:rPr>
              <a:t>							34</a:t>
            </a: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www.hs.iastate.edu/awards/chs-recipients/2012-2/</a:t>
            </a:r>
            <a:r>
              <a:rPr lang="en-US" b="1" dirty="0" smtClean="0">
                <a:latin typeface="Univers LT Std 57 Cn" panose="020B0506020202050204" pitchFamily="34" charset="0"/>
              </a:rPr>
              <a:t>				33</a:t>
            </a: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www.hs.iastate.edu/awards/chs-recipients/2012-2/Thomas-schrier/</a:t>
            </a:r>
            <a:r>
              <a:rPr lang="en-US" b="1" dirty="0" smtClean="0">
                <a:latin typeface="Univers LT Std 57 Cn" panose="020B0506020202050204" pitchFamily="34" charset="0"/>
              </a:rPr>
              <a:t>			33</a:t>
            </a: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www.hs.iastate.edu/awards/chs-recipients/chs-2011/</a:t>
            </a:r>
            <a:r>
              <a:rPr lang="en-US" b="1" dirty="0" smtClean="0">
                <a:latin typeface="Univers LT Std 57 Cn" panose="020B0506020202050204" pitchFamily="34" charset="0"/>
              </a:rPr>
              <a:t>				33</a:t>
            </a: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www.hs.iastate.edu/awards/rossmann-manatt/2014-sara-marcketti/</a:t>
            </a:r>
            <a:r>
              <a:rPr lang="en-US" b="1" dirty="0" smtClean="0">
                <a:latin typeface="Univers LT Std 57 Cn" panose="020B0506020202050204" pitchFamily="34" charset="0"/>
              </a:rPr>
              <a:t>			33</a:t>
            </a: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www.hs.iastate.edu/tips/products/</a:t>
            </a:r>
            <a:r>
              <a:rPr lang="en-US" b="1" dirty="0" smtClean="0">
                <a:latin typeface="Univers LT Std 57 Cn" panose="020B0506020202050204" pitchFamily="34" charset="0"/>
              </a:rPr>
              <a:t>						33</a:t>
            </a: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www.hs.iastate.edu/awards/chs-recipients/2016/laura-ellingson/</a:t>
            </a:r>
            <a:r>
              <a:rPr lang="en-US" b="1" dirty="0" smtClean="0">
                <a:latin typeface="Univers LT Std 57 Cn" panose="020B0506020202050204" pitchFamily="34" charset="0"/>
              </a:rPr>
              <a:t>			32</a:t>
            </a: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www.hs.iastate.edu/awards/chs-recipients/2016-2/victor-miller/</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15"/>
              </a:rPr>
              <a:t>http://www.hs.iastate.edu/awards/facstaff/professional-scientific-distinguished -service/</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16"/>
              </a:rPr>
              <a:t>http://www.hs.iastate.edu/councils-committees/deans-advisory-council/2017-2018-deans-advisory-council/</a:t>
            </a:r>
            <a:r>
              <a:rPr lang="en-US" b="1" dirty="0" smtClean="0">
                <a:latin typeface="Univers LT Std 57 Cn" panose="020B0506020202050204" pitchFamily="34" charset="0"/>
              </a:rPr>
              <a:t>										32</a:t>
            </a:r>
          </a:p>
          <a:p>
            <a:pPr>
              <a:lnSpc>
                <a:spcPts val="2600"/>
              </a:lnSpc>
            </a:pPr>
            <a:endParaRPr lang="en-US" b="1" dirty="0">
              <a:latin typeface="Univers LT Std 57 Cn" panose="020B0506020202050204" pitchFamily="34" charset="0"/>
            </a:endParaRPr>
          </a:p>
        </p:txBody>
      </p:sp>
    </p:spTree>
    <p:extLst>
      <p:ext uri="{BB962C8B-B14F-4D97-AF65-F5344CB8AC3E}">
        <p14:creationId xmlns:p14="http://schemas.microsoft.com/office/powerpoint/2010/main" val="137025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40542"/>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www.hs.iastate.edu/dean-pamela-white/</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4"/>
              </a:rPr>
              <a:t>http://www.hs.iastate.edu/faculty-staff/awards/2017-chs-facultystaff-award-recipients/Christine-fedler/</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5"/>
              </a:rPr>
              <a:t>http://www.hs.iastate.edu/faculty-staff/awards/facstaff/faculty-award-for-international-achievement/</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6"/>
              </a:rPr>
              <a:t>http://www.hs.iastate.edu/prospective/apply/</a:t>
            </a:r>
            <a:r>
              <a:rPr lang="en-US" b="1" dirty="0" smtClean="0">
                <a:latin typeface="Univers LT Std 57 Cn" panose="020B0506020202050204" pitchFamily="34" charset="0"/>
              </a:rPr>
              <a:t>						32</a:t>
            </a:r>
          </a:p>
          <a:p>
            <a:pPr>
              <a:lnSpc>
                <a:spcPts val="2600"/>
              </a:lnSpc>
            </a:pPr>
            <a:r>
              <a:rPr lang="en-US" b="1" dirty="0" smtClean="0">
                <a:latin typeface="Univers LT Std 57 Cn" panose="020B0506020202050204" pitchFamily="34" charset="0"/>
                <a:hlinkClick r:id="rId7"/>
              </a:rPr>
              <a:t>http://www.hs.iastate.edu/academics/honors/awards/-scholarships/</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8"/>
              </a:rPr>
              <a:t>http://www.hs.iastate.edu/alumni/alumni-awards/2017-chs-alumni-awards/jerlando-jackson/</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9"/>
              </a:rPr>
              <a:t>http://www.hs.iastate.edu/faculty-staff/safety/</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10"/>
              </a:rPr>
              <a:t>http://www.hs.iastate.edu/prospective/find-majors/children-youth-family/youth/</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11"/>
              </a:rPr>
              <a:t>http://www.hs.iastate.edu/student-opportunities/honor-program/peer-mentors/</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12"/>
              </a:rPr>
              <a:t>http://www.hs.iastate.edu/student-services/academic-advising/chs-academic-committee/</a:t>
            </a:r>
            <a:r>
              <a:rPr lang="en-US" b="1" dirty="0" smtClean="0">
                <a:latin typeface="Univers LT Std 57 Cn" panose="020B0506020202050204" pitchFamily="34" charset="0"/>
              </a:rPr>
              <a:t>	31</a:t>
            </a:r>
          </a:p>
          <a:p>
            <a:pPr>
              <a:lnSpc>
                <a:spcPts val="2600"/>
              </a:lnSpc>
            </a:pPr>
            <a:r>
              <a:rPr lang="en-US" b="1" dirty="0" smtClean="0">
                <a:latin typeface="Univers LT Std 57 Cn" panose="020B0506020202050204" pitchFamily="34" charset="0"/>
                <a:hlinkClick r:id="rId13"/>
              </a:rPr>
              <a:t>http://www.hs.iastate.edu</a:t>
            </a:r>
            <a:r>
              <a:rPr lang="en-US" dirty="0" smtClean="0">
                <a:hlinkClick r:id="rId13"/>
              </a:rPr>
              <a:t>/awards/chs-recipients/2014-2/amy-hutchinson/</a:t>
            </a:r>
            <a:r>
              <a:rPr lang="en-US" dirty="0" smtClean="0"/>
              <a:t>			30</a:t>
            </a:r>
          </a:p>
          <a:p>
            <a:pPr>
              <a:lnSpc>
                <a:spcPts val="2600"/>
              </a:lnSpc>
            </a:pPr>
            <a:r>
              <a:rPr lang="en-US" b="1" dirty="0" smtClean="0">
                <a:latin typeface="Univers LT Std 57 Cn" panose="020B0506020202050204" pitchFamily="34" charset="0"/>
                <a:hlinkClick r:id="rId14"/>
              </a:rPr>
              <a:t>http://www.hs.iastate.edu</a:t>
            </a:r>
            <a:r>
              <a:rPr lang="en-US" dirty="0" smtClean="0">
                <a:hlinkClick r:id="rId14"/>
              </a:rPr>
              <a:t>/awards/chs-recipients/chs-2009/denise-denton/</a:t>
            </a:r>
            <a:r>
              <a:rPr lang="en-US" dirty="0" smtClean="0"/>
              <a:t>			30</a:t>
            </a:r>
          </a:p>
          <a:p>
            <a:pPr>
              <a:lnSpc>
                <a:spcPts val="2600"/>
              </a:lnSpc>
            </a:pPr>
            <a:r>
              <a:rPr lang="en-US" b="1" dirty="0" smtClean="0">
                <a:latin typeface="Univers LT Std 57 Cn" panose="020B0506020202050204" pitchFamily="34" charset="0"/>
                <a:hlinkClick r:id="rId15"/>
              </a:rPr>
              <a:t>http://www.hs.iastate.edu</a:t>
            </a:r>
            <a:r>
              <a:rPr lang="en-US" dirty="0" smtClean="0">
                <a:hlinkClick r:id="rId15"/>
              </a:rPr>
              <a:t>/awards/university-awards/2016-2/peter-martin/</a:t>
            </a:r>
            <a:r>
              <a:rPr lang="en-US" dirty="0" smtClean="0"/>
              <a:t>			30</a:t>
            </a:r>
          </a:p>
          <a:p>
            <a:pPr>
              <a:lnSpc>
                <a:spcPts val="2600"/>
              </a:lnSpc>
            </a:pPr>
            <a:r>
              <a:rPr lang="en-US" b="1" dirty="0" smtClean="0">
                <a:latin typeface="Univers LT Std 57 Cn" panose="020B0506020202050204" pitchFamily="34" charset="0"/>
              </a:rPr>
              <a:t>http://www.hs.iastate.edu</a:t>
            </a:r>
            <a:r>
              <a:rPr lang="en-US" dirty="0"/>
              <a:t>/awards/university-awards/university-2009/nancy-evans/ </a:t>
            </a:r>
            <a:r>
              <a:rPr lang="en-US" dirty="0" smtClean="0"/>
              <a:t>		30</a:t>
            </a:r>
            <a:r>
              <a:rPr lang="en-US" b="1" dirty="0" smtClean="0">
                <a:latin typeface="Univers LT Std 57 Cn" panose="020B0506020202050204" pitchFamily="34" charset="0"/>
              </a:rPr>
              <a:t>			</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8562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595249"/>
            <a:ext cx="10356471" cy="5760551"/>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/current-students/international/getting-started/why-study-abroad</a:t>
            </a:r>
            <a:r>
              <a:rPr lang="en-US" dirty="0" smtClean="0">
                <a:hlinkClick r:id="rId3"/>
              </a:rPr>
              <a:t>/</a:t>
            </a:r>
            <a:r>
              <a:rPr lang="en-US" dirty="0" smtClean="0"/>
              <a:t>	30</a:t>
            </a:r>
          </a:p>
          <a:p>
            <a:pPr>
              <a:lnSpc>
                <a:spcPts val="2600"/>
              </a:lnSpc>
            </a:pPr>
            <a:r>
              <a:rPr lang="en-US" b="1" dirty="0" smtClean="0">
                <a:latin typeface="Univers LT Std 57 Cn" panose="020B0506020202050204" pitchFamily="34" charset="0"/>
                <a:hlinkClick r:id="rId4"/>
              </a:rPr>
              <a:t>http://www.hs.iastate.edu</a:t>
            </a:r>
            <a:r>
              <a:rPr lang="en-US" dirty="0">
                <a:hlinkClick r:id="rId4"/>
              </a:rPr>
              <a:t>/current-students/isu-graduation-chs-convocation/graduates</a:t>
            </a:r>
            <a:r>
              <a:rPr lang="en-US" dirty="0" smtClean="0">
                <a:hlinkClick r:id="rId4"/>
              </a:rPr>
              <a:t>/</a:t>
            </a:r>
            <a:r>
              <a:rPr lang="en-US" dirty="0" smtClean="0"/>
              <a:t>	30</a:t>
            </a:r>
          </a:p>
          <a:p>
            <a:pPr>
              <a:lnSpc>
                <a:spcPts val="2600"/>
              </a:lnSpc>
            </a:pPr>
            <a:r>
              <a:rPr lang="en-US" b="1" dirty="0" smtClean="0">
                <a:latin typeface="Univers LT Std 57 Cn" panose="020B0506020202050204" pitchFamily="34" charset="0"/>
                <a:hlinkClick r:id="rId5"/>
              </a:rPr>
              <a:t>http://www.hs.iastate.edu</a:t>
            </a:r>
            <a:r>
              <a:rPr lang="en-US" dirty="0">
                <a:hlinkClick r:id="rId5"/>
              </a:rPr>
              <a:t>/faculty-staff/awards/facstaff/career-achievement-in-outreach-awar d</a:t>
            </a:r>
            <a:r>
              <a:rPr lang="en-US" dirty="0" smtClean="0">
                <a:hlinkClick r:id="rId5"/>
              </a:rPr>
              <a:t>/</a:t>
            </a:r>
            <a:r>
              <a:rPr lang="en-US" dirty="0" smtClean="0"/>
              <a:t> 30</a:t>
            </a:r>
          </a:p>
          <a:p>
            <a:pPr>
              <a:lnSpc>
                <a:spcPts val="2600"/>
              </a:lnSpc>
            </a:pPr>
            <a:r>
              <a:rPr lang="en-US" b="1" dirty="0" smtClean="0">
                <a:latin typeface="Univers LT Std 57 Cn" panose="020B0506020202050204" pitchFamily="34" charset="0"/>
                <a:hlinkClick r:id="rId6"/>
              </a:rPr>
              <a:t>http://www.hs.iastate.edu</a:t>
            </a:r>
            <a:r>
              <a:rPr lang="en-US" dirty="0">
                <a:hlinkClick r:id="rId6"/>
              </a:rPr>
              <a:t>/tips/email/email-list</a:t>
            </a:r>
            <a:r>
              <a:rPr lang="en-US" dirty="0" smtClean="0">
                <a:hlinkClick r:id="rId6"/>
              </a:rPr>
              <a:t>/</a:t>
            </a:r>
            <a:r>
              <a:rPr lang="en-US" dirty="0" smtClean="0"/>
              <a:t>						30</a:t>
            </a:r>
          </a:p>
          <a:p>
            <a:pPr>
              <a:lnSpc>
                <a:spcPts val="2600"/>
              </a:lnSpc>
            </a:pPr>
            <a:r>
              <a:rPr lang="en-US" b="1" dirty="0" smtClean="0">
                <a:latin typeface="Univers LT Std 57 Cn" panose="020B0506020202050204" pitchFamily="34" charset="0"/>
                <a:hlinkClick r:id="rId7"/>
              </a:rPr>
              <a:t>http://www.hs.iastate.edu</a:t>
            </a:r>
            <a:r>
              <a:rPr lang="en-US" dirty="0" smtClean="0">
                <a:hlinkClick r:id="rId7"/>
              </a:rPr>
              <a:t>/about-2/points-of-pride/life-and-lore-of-mackay-hall/the-batchelder-fountains/</a:t>
            </a:r>
            <a:r>
              <a:rPr lang="en-US" dirty="0" smtClean="0"/>
              <a:t> 											29</a:t>
            </a:r>
          </a:p>
          <a:p>
            <a:pPr>
              <a:lnSpc>
                <a:spcPts val="2600"/>
              </a:lnSpc>
            </a:pPr>
            <a:r>
              <a:rPr lang="en-US" b="1" dirty="0" smtClean="0">
                <a:latin typeface="Univers LT Std 57 Cn" panose="020B0506020202050204" pitchFamily="34" charset="0"/>
                <a:hlinkClick r:id="rId8"/>
              </a:rPr>
              <a:t>http://www.hs.iastate.edu</a:t>
            </a:r>
            <a:r>
              <a:rPr lang="en-US" dirty="0">
                <a:hlinkClick r:id="rId8"/>
              </a:rPr>
              <a:t>/announcements/search</a:t>
            </a:r>
            <a:r>
              <a:rPr lang="en-US" dirty="0" smtClean="0">
                <a:hlinkClick r:id="rId8"/>
              </a:rPr>
              <a:t>/</a:t>
            </a:r>
            <a:r>
              <a:rPr lang="en-US" dirty="0" smtClean="0"/>
              <a:t>					29</a:t>
            </a:r>
          </a:p>
          <a:p>
            <a:pPr>
              <a:lnSpc>
                <a:spcPts val="2600"/>
              </a:lnSpc>
            </a:pPr>
            <a:r>
              <a:rPr lang="en-US" b="1" dirty="0" smtClean="0">
                <a:latin typeface="Univers LT Std 57 Cn" panose="020B0506020202050204" pitchFamily="34" charset="0"/>
                <a:hlinkClick r:id="rId9"/>
              </a:rPr>
              <a:t>http://www.hs.iastate.edu</a:t>
            </a:r>
            <a:r>
              <a:rPr lang="en-US" dirty="0">
                <a:hlinkClick r:id="rId9"/>
              </a:rPr>
              <a:t>/awards/chs-recipients/2008-2/corey-drake</a:t>
            </a:r>
            <a:r>
              <a:rPr lang="en-US" dirty="0" smtClean="0">
                <a:hlinkClick r:id="rId9"/>
              </a:rPr>
              <a:t>/</a:t>
            </a:r>
            <a:r>
              <a:rPr lang="en-US" dirty="0" smtClean="0"/>
              <a:t>			29</a:t>
            </a:r>
          </a:p>
          <a:p>
            <a:pPr>
              <a:lnSpc>
                <a:spcPts val="2600"/>
              </a:lnSpc>
            </a:pPr>
            <a:r>
              <a:rPr lang="en-US" b="1" dirty="0" smtClean="0">
                <a:latin typeface="Univers LT Std 57 Cn" panose="020B0506020202050204" pitchFamily="34" charset="0"/>
                <a:hlinkClick r:id="rId10"/>
              </a:rPr>
              <a:t>http://www.hs.iastate.edu</a:t>
            </a:r>
            <a:r>
              <a:rPr lang="en-US" dirty="0">
                <a:hlinkClick r:id="rId10"/>
              </a:rPr>
              <a:t>/awards/chs-recipients/2012-2/erica-beirman</a:t>
            </a:r>
            <a:r>
              <a:rPr lang="en-US" dirty="0" smtClean="0">
                <a:hlinkClick r:id="rId10"/>
              </a:rPr>
              <a:t>/</a:t>
            </a:r>
            <a:r>
              <a:rPr lang="en-US" dirty="0" smtClean="0"/>
              <a:t>			29</a:t>
            </a:r>
          </a:p>
          <a:p>
            <a:pPr>
              <a:lnSpc>
                <a:spcPts val="2600"/>
              </a:lnSpc>
            </a:pPr>
            <a:r>
              <a:rPr lang="en-US" b="1" dirty="0" smtClean="0">
                <a:latin typeface="Univers LT Std 57 Cn" panose="020B0506020202050204" pitchFamily="34" charset="0"/>
                <a:hlinkClick r:id="rId11"/>
              </a:rPr>
              <a:t>http://www.hs.iastate.edu</a:t>
            </a:r>
            <a:r>
              <a:rPr lang="en-US" dirty="0">
                <a:hlinkClick r:id="rId11"/>
              </a:rPr>
              <a:t>/awards/deans-faculty-fellows-award</a:t>
            </a:r>
            <a:r>
              <a:rPr lang="en-US" dirty="0" smtClean="0">
                <a:hlinkClick r:id="rId11"/>
              </a:rPr>
              <a:t>/</a:t>
            </a:r>
            <a:r>
              <a:rPr lang="en-US" dirty="0" smtClean="0"/>
              <a:t>				29</a:t>
            </a:r>
          </a:p>
          <a:p>
            <a:pPr>
              <a:lnSpc>
                <a:spcPts val="2600"/>
              </a:lnSpc>
            </a:pPr>
            <a:r>
              <a:rPr lang="en-US" b="1" dirty="0" smtClean="0">
                <a:latin typeface="Univers LT Std 57 Cn" panose="020B0506020202050204" pitchFamily="34" charset="0"/>
                <a:hlinkClick r:id="rId12"/>
              </a:rPr>
              <a:t>http://www.hs.iastate.edu</a:t>
            </a:r>
            <a:r>
              <a:rPr lang="en-US" dirty="0">
                <a:hlinkClick r:id="rId12"/>
              </a:rPr>
              <a:t>/content/exhibits/admin/?</a:t>
            </a:r>
            <a:r>
              <a:rPr lang="en-US" dirty="0" smtClean="0">
                <a:hlinkClick r:id="rId12"/>
              </a:rPr>
              <a:t>x=add_equipment</a:t>
            </a:r>
            <a:r>
              <a:rPr lang="en-US" dirty="0" smtClean="0"/>
              <a:t>			29</a:t>
            </a:r>
          </a:p>
          <a:p>
            <a:pPr>
              <a:lnSpc>
                <a:spcPts val="2600"/>
              </a:lnSpc>
            </a:pPr>
            <a:r>
              <a:rPr lang="en-US" b="1" dirty="0" smtClean="0">
                <a:latin typeface="Univers LT Std 57 Cn" panose="020B0506020202050204" pitchFamily="34" charset="0"/>
                <a:hlinkClick r:id="rId13"/>
              </a:rPr>
              <a:t>http://www.hs.iastate.edu</a:t>
            </a:r>
            <a:r>
              <a:rPr lang="en-US" dirty="0">
                <a:hlinkClick r:id="rId13"/>
              </a:rPr>
              <a:t>/current-students/international/getting-started/application-process</a:t>
            </a:r>
            <a:r>
              <a:rPr lang="en-US" dirty="0" smtClean="0">
                <a:hlinkClick r:id="rId13"/>
              </a:rPr>
              <a:t>/</a:t>
            </a:r>
            <a:r>
              <a:rPr lang="en-US" dirty="0" smtClean="0"/>
              <a:t>	29</a:t>
            </a:r>
          </a:p>
          <a:p>
            <a:pPr>
              <a:lnSpc>
                <a:spcPts val="2600"/>
              </a:lnSpc>
            </a:pPr>
            <a:r>
              <a:rPr lang="en-US" b="1" dirty="0" smtClean="0">
                <a:latin typeface="Univers LT Std 57 Cn" panose="020B0506020202050204" pitchFamily="34" charset="0"/>
                <a:hlinkClick r:id="rId14"/>
              </a:rPr>
              <a:t>http://www.hs.iastate.edu</a:t>
            </a:r>
            <a:r>
              <a:rPr lang="en-US" dirty="0">
                <a:hlinkClick r:id="rId14"/>
              </a:rPr>
              <a:t>/faculty-staff/awards/2017-university-award-recipients/tera-lawson</a:t>
            </a:r>
            <a:r>
              <a:rPr lang="en-US" dirty="0" smtClean="0">
                <a:hlinkClick r:id="rId14"/>
              </a:rPr>
              <a:t>/</a:t>
            </a:r>
            <a:r>
              <a:rPr lang="en-US" dirty="0" smtClean="0"/>
              <a:t>	29</a:t>
            </a:r>
          </a:p>
          <a:p>
            <a:pPr>
              <a:lnSpc>
                <a:spcPts val="2600"/>
              </a:lnSpc>
            </a:pPr>
            <a:r>
              <a:rPr lang="en-US" b="1" dirty="0" smtClean="0">
                <a:latin typeface="Univers LT Std 57 Cn" panose="020B0506020202050204" pitchFamily="34" charset="0"/>
                <a:hlinkClick r:id="rId15"/>
              </a:rPr>
              <a:t>http://www.hs.iastate.edu</a:t>
            </a:r>
            <a:r>
              <a:rPr lang="en-US" dirty="0">
                <a:hlinkClick r:id="rId15"/>
              </a:rPr>
              <a:t>/international/services-and-support</a:t>
            </a:r>
            <a:r>
              <a:rPr lang="en-US" dirty="0" smtClean="0">
                <a:hlinkClick r:id="rId15"/>
              </a:rPr>
              <a:t>/</a:t>
            </a:r>
            <a:r>
              <a:rPr lang="en-US" dirty="0" smtClean="0"/>
              <a:t>				29</a:t>
            </a:r>
          </a:p>
          <a:p>
            <a:pPr>
              <a:lnSpc>
                <a:spcPts val="2600"/>
              </a:lnSpc>
            </a:pPr>
            <a:r>
              <a:rPr lang="en-US" b="1" dirty="0" smtClean="0">
                <a:latin typeface="Univers LT Std 57 Cn" panose="020B0506020202050204" pitchFamily="34" charset="0"/>
                <a:hlinkClick r:id="rId16"/>
              </a:rPr>
              <a:t>http://www.hs.iastate.edu</a:t>
            </a:r>
            <a:r>
              <a:rPr lang="en-US" dirty="0">
                <a:hlinkClick r:id="rId16"/>
              </a:rPr>
              <a:t>/multicultural-programs-office/professional-development-funding</a:t>
            </a:r>
            <a:r>
              <a:rPr lang="en-US" dirty="0" smtClean="0">
                <a:hlinkClick r:id="rId16"/>
              </a:rPr>
              <a:t>/</a:t>
            </a:r>
            <a:r>
              <a:rPr lang="en-US" dirty="0" smtClean="0"/>
              <a:t>	29</a:t>
            </a:r>
          </a:p>
          <a:p>
            <a:pPr>
              <a:lnSpc>
                <a:spcPts val="2600"/>
              </a:lnSpc>
            </a:pPr>
            <a:r>
              <a:rPr lang="en-US" b="1" dirty="0" smtClean="0">
                <a:latin typeface="Univers LT Std 57 Cn" panose="020B0506020202050204" pitchFamily="34" charset="0"/>
                <a:hlinkClick r:id="rId17"/>
              </a:rPr>
              <a:t>http://www.hs.iastate.edu</a:t>
            </a:r>
            <a:r>
              <a:rPr lang="en-US" dirty="0">
                <a:hlinkClick r:id="rId17"/>
              </a:rPr>
              <a:t>/academics/honors/peer-mentors</a:t>
            </a:r>
            <a:r>
              <a:rPr lang="en-US" dirty="0" smtClean="0">
                <a:hlinkClick r:id="rId17"/>
              </a:rPr>
              <a:t>/</a:t>
            </a:r>
            <a:r>
              <a:rPr lang="en-US" dirty="0" smtClean="0"/>
              <a:t>				28</a:t>
            </a:r>
            <a:r>
              <a:rPr lang="en-US" b="1" dirty="0" smtClean="0">
                <a:latin typeface="Univers LT Std 57 Cn" panose="020B0506020202050204" pitchFamily="34" charset="0"/>
              </a:rPr>
              <a:t>							</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231517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/awards/chs-recipients/2012-2/kim-greder</a:t>
            </a:r>
            <a:r>
              <a:rPr lang="en-US" dirty="0" smtClean="0">
                <a:hlinkClick r:id="rId3"/>
              </a:rPr>
              <a:t>/</a:t>
            </a:r>
            <a:r>
              <a:rPr lang="en-US" dirty="0" smtClean="0"/>
              <a:t>			28</a:t>
            </a:r>
          </a:p>
          <a:p>
            <a:pPr>
              <a:lnSpc>
                <a:spcPts val="2600"/>
              </a:lnSpc>
            </a:pPr>
            <a:r>
              <a:rPr lang="en-US" b="1" dirty="0" smtClean="0">
                <a:latin typeface="Univers LT Std 57 Cn" panose="020B0506020202050204" pitchFamily="34" charset="0"/>
                <a:hlinkClick r:id="rId4"/>
              </a:rPr>
              <a:t>http://www.hs.iastate.edu</a:t>
            </a:r>
            <a:r>
              <a:rPr lang="en-US" dirty="0">
                <a:hlinkClick r:id="rId4"/>
              </a:rPr>
              <a:t>/awards/chs-recipients/2014-2/karen-colbert</a:t>
            </a:r>
            <a:r>
              <a:rPr lang="en-US" dirty="0" smtClean="0">
                <a:hlinkClick r:id="rId4"/>
              </a:rPr>
              <a:t>/</a:t>
            </a:r>
            <a:r>
              <a:rPr lang="en-US" dirty="0" smtClean="0"/>
              <a:t>			28</a:t>
            </a:r>
          </a:p>
          <a:p>
            <a:pPr>
              <a:lnSpc>
                <a:spcPts val="2600"/>
              </a:lnSpc>
            </a:pPr>
            <a:r>
              <a:rPr lang="en-US" b="1" dirty="0" smtClean="0">
                <a:latin typeface="Univers LT Std 57 Cn" panose="020B0506020202050204" pitchFamily="34" charset="0"/>
                <a:hlinkClick r:id="rId5"/>
              </a:rPr>
              <a:t>http://www.hs.iastate.edu</a:t>
            </a:r>
            <a:r>
              <a:rPr lang="en-US" dirty="0">
                <a:hlinkClick r:id="rId5"/>
              </a:rPr>
              <a:t>/awards/chs-recipients/2016-2/ann-smiley-oyen</a:t>
            </a:r>
            <a:r>
              <a:rPr lang="en-US" dirty="0" smtClean="0">
                <a:hlinkClick r:id="rId5"/>
              </a:rPr>
              <a:t>/</a:t>
            </a:r>
            <a:r>
              <a:rPr lang="en-US" dirty="0" smtClean="0"/>
              <a:t>			28</a:t>
            </a:r>
          </a:p>
          <a:p>
            <a:pPr>
              <a:lnSpc>
                <a:spcPts val="2600"/>
              </a:lnSpc>
            </a:pPr>
            <a:r>
              <a:rPr lang="en-US" b="1" dirty="0" smtClean="0">
                <a:latin typeface="Univers LT Std 57 Cn" panose="020B0506020202050204" pitchFamily="34" charset="0"/>
                <a:hlinkClick r:id="rId6"/>
              </a:rPr>
              <a:t>http://www.hs.iastate.edu</a:t>
            </a:r>
            <a:r>
              <a:rPr lang="en-US" dirty="0">
                <a:hlinkClick r:id="rId6"/>
              </a:rPr>
              <a:t>/awards/chs-recipients/chs-2010/laura-rendon</a:t>
            </a:r>
            <a:r>
              <a:rPr lang="en-US" dirty="0" smtClean="0">
                <a:hlinkClick r:id="rId6"/>
              </a:rPr>
              <a:t>/</a:t>
            </a:r>
            <a:r>
              <a:rPr lang="en-US" dirty="0" smtClean="0"/>
              <a:t>  			28</a:t>
            </a:r>
          </a:p>
          <a:p>
            <a:pPr>
              <a:lnSpc>
                <a:spcPts val="2600"/>
              </a:lnSpc>
            </a:pPr>
            <a:r>
              <a:rPr lang="en-US" b="1" dirty="0" smtClean="0">
                <a:latin typeface="Univers LT Std 57 Cn" panose="020B0506020202050204" pitchFamily="34" charset="0"/>
                <a:hlinkClick r:id="rId7"/>
              </a:rPr>
              <a:t>http://www.hs.iastate.edu</a:t>
            </a:r>
            <a:r>
              <a:rPr lang="en-US" dirty="0">
                <a:hlinkClick r:id="rId7"/>
              </a:rPr>
              <a:t>/faculty-staff/awards/2016-university-awards/jeanne-stewart</a:t>
            </a:r>
            <a:r>
              <a:rPr lang="en-US" dirty="0" smtClean="0">
                <a:hlinkClick r:id="rId7"/>
              </a:rPr>
              <a:t>/</a:t>
            </a:r>
            <a:r>
              <a:rPr lang="en-US" dirty="0" smtClean="0"/>
              <a:t>	28</a:t>
            </a:r>
          </a:p>
          <a:p>
            <a:pPr>
              <a:lnSpc>
                <a:spcPts val="2600"/>
              </a:lnSpc>
            </a:pPr>
            <a:r>
              <a:rPr lang="en-US" b="1" dirty="0" smtClean="0">
                <a:latin typeface="Univers LT Std 57 Cn" panose="020B0506020202050204" pitchFamily="34" charset="0"/>
                <a:hlinkClick r:id="rId8"/>
              </a:rPr>
              <a:t>http://www.hs.iastate.edu</a:t>
            </a:r>
            <a:r>
              <a:rPr lang="en-US" dirty="0">
                <a:hlinkClick r:id="rId8"/>
              </a:rPr>
              <a:t>/faculty-staff/building/building-supervisors</a:t>
            </a:r>
            <a:r>
              <a:rPr lang="en-US" dirty="0" smtClean="0">
                <a:hlinkClick r:id="rId8"/>
              </a:rPr>
              <a:t>/</a:t>
            </a:r>
            <a:r>
              <a:rPr lang="en-US" dirty="0" smtClean="0"/>
              <a:t>  			28</a:t>
            </a:r>
          </a:p>
          <a:p>
            <a:pPr>
              <a:lnSpc>
                <a:spcPts val="2600"/>
              </a:lnSpc>
            </a:pPr>
            <a:r>
              <a:rPr lang="en-US" b="1" dirty="0" smtClean="0">
                <a:latin typeface="Univers LT Std 57 Cn" panose="020B0506020202050204" pitchFamily="34" charset="0"/>
                <a:hlinkClick r:id="rId9"/>
              </a:rPr>
              <a:t>http://www.hs.iastate.edu</a:t>
            </a:r>
            <a:r>
              <a:rPr lang="en-US" dirty="0">
                <a:hlinkClick r:id="rId9"/>
              </a:rPr>
              <a:t>/about-2/people/deans-advisory-council/2015-16-deans-advisory-cou </a:t>
            </a:r>
            <a:r>
              <a:rPr lang="en-US" dirty="0" err="1">
                <a:hlinkClick r:id="rId9"/>
              </a:rPr>
              <a:t>ncil</a:t>
            </a:r>
            <a:r>
              <a:rPr lang="en-US" dirty="0" smtClean="0">
                <a:hlinkClick r:id="rId9"/>
              </a:rPr>
              <a:t>/</a:t>
            </a:r>
            <a:r>
              <a:rPr lang="en-US" dirty="0" smtClean="0"/>
              <a:t> 27</a:t>
            </a:r>
          </a:p>
          <a:p>
            <a:pPr>
              <a:lnSpc>
                <a:spcPts val="2600"/>
              </a:lnSpc>
            </a:pPr>
            <a:r>
              <a:rPr lang="en-US" b="1" dirty="0" smtClean="0">
                <a:latin typeface="Univers LT Std 57 Cn" panose="020B0506020202050204" pitchFamily="34" charset="0"/>
                <a:hlinkClick r:id="rId10"/>
              </a:rPr>
              <a:t>http://www.hs.iastate.edu</a:t>
            </a:r>
            <a:r>
              <a:rPr lang="en-US" dirty="0">
                <a:hlinkClick r:id="rId10"/>
              </a:rPr>
              <a:t>/awards/chs-recipients/2008-2/cathy-hockaday</a:t>
            </a:r>
            <a:r>
              <a:rPr lang="en-US" dirty="0" smtClean="0">
                <a:hlinkClick r:id="rId10"/>
              </a:rPr>
              <a:t>/</a:t>
            </a:r>
            <a:r>
              <a:rPr lang="en-US" dirty="0" smtClean="0"/>
              <a:t>			27</a:t>
            </a:r>
          </a:p>
          <a:p>
            <a:pPr>
              <a:lnSpc>
                <a:spcPts val="2600"/>
              </a:lnSpc>
            </a:pPr>
            <a:r>
              <a:rPr lang="en-US" b="1" dirty="0" smtClean="0">
                <a:latin typeface="Univers LT Std 57 Cn" panose="020B0506020202050204" pitchFamily="34" charset="0"/>
                <a:hlinkClick r:id="rId11"/>
              </a:rPr>
              <a:t>http://www.hs.iastate.edu</a:t>
            </a:r>
            <a:r>
              <a:rPr lang="en-US" dirty="0">
                <a:hlinkClick r:id="rId11"/>
              </a:rPr>
              <a:t>/awards/chs-recipients/2016-2/larry-ebbers</a:t>
            </a:r>
            <a:r>
              <a:rPr lang="en-US" dirty="0" smtClean="0">
                <a:hlinkClick r:id="rId11"/>
              </a:rPr>
              <a:t>/</a:t>
            </a:r>
            <a:r>
              <a:rPr lang="en-US" dirty="0" smtClean="0"/>
              <a:t>			27</a:t>
            </a:r>
          </a:p>
          <a:p>
            <a:pPr>
              <a:lnSpc>
                <a:spcPts val="2600"/>
              </a:lnSpc>
            </a:pPr>
            <a:r>
              <a:rPr lang="en-US" b="1" dirty="0" smtClean="0">
                <a:latin typeface="Univers LT Std 57 Cn" panose="020B0506020202050204" pitchFamily="34" charset="0"/>
                <a:hlinkClick r:id="rId12"/>
              </a:rPr>
              <a:t>http://www.hs.iastate.edu</a:t>
            </a:r>
            <a:r>
              <a:rPr lang="en-US" dirty="0">
                <a:hlinkClick r:id="rId12"/>
              </a:rPr>
              <a:t>/awards/chs-recipients/2016-2/leah-kinnaird</a:t>
            </a:r>
            <a:r>
              <a:rPr lang="en-US" dirty="0" smtClean="0">
                <a:hlinkClick r:id="rId12"/>
              </a:rPr>
              <a:t>/</a:t>
            </a:r>
            <a:r>
              <a:rPr lang="en-US" dirty="0" smtClean="0"/>
              <a:t>  			27</a:t>
            </a:r>
          </a:p>
          <a:p>
            <a:pPr>
              <a:lnSpc>
                <a:spcPts val="2600"/>
              </a:lnSpc>
            </a:pPr>
            <a:r>
              <a:rPr lang="en-US" b="1" dirty="0" smtClean="0">
                <a:latin typeface="Univers LT Std 57 Cn" panose="020B0506020202050204" pitchFamily="34" charset="0"/>
                <a:hlinkClick r:id="rId13"/>
              </a:rPr>
              <a:t>http://www.hs.iastate.edu</a:t>
            </a:r>
            <a:r>
              <a:rPr lang="en-US" dirty="0">
                <a:hlinkClick r:id="rId13"/>
              </a:rPr>
              <a:t>/awards/facstaff/mid-career-achievement-in-research-award</a:t>
            </a:r>
            <a:r>
              <a:rPr lang="en-US" dirty="0" smtClean="0">
                <a:hlinkClick r:id="rId13"/>
              </a:rPr>
              <a:t>/</a:t>
            </a:r>
            <a:r>
              <a:rPr lang="en-US" dirty="0" smtClean="0"/>
              <a:t>	27</a:t>
            </a:r>
          </a:p>
          <a:p>
            <a:pPr>
              <a:lnSpc>
                <a:spcPts val="2600"/>
              </a:lnSpc>
            </a:pPr>
            <a:r>
              <a:rPr lang="en-US" b="1" dirty="0" smtClean="0">
                <a:latin typeface="Univers LT Std 57 Cn" panose="020B0506020202050204" pitchFamily="34" charset="0"/>
                <a:hlinkClick r:id="rId14"/>
              </a:rPr>
              <a:t>http://www.hs.iastate.edu</a:t>
            </a:r>
            <a:r>
              <a:rPr lang="en-US" dirty="0">
                <a:hlinkClick r:id="rId14"/>
              </a:rPr>
              <a:t>/awards/facstaff/outstanding-advisor-award</a:t>
            </a:r>
            <a:r>
              <a:rPr lang="en-US" dirty="0" smtClean="0">
                <a:hlinkClick r:id="rId14"/>
              </a:rPr>
              <a:t>/</a:t>
            </a:r>
            <a:r>
              <a:rPr lang="en-US" dirty="0" smtClean="0"/>
              <a:t>			27</a:t>
            </a:r>
          </a:p>
          <a:p>
            <a:pPr>
              <a:lnSpc>
                <a:spcPts val="2600"/>
              </a:lnSpc>
            </a:pPr>
            <a:r>
              <a:rPr lang="en-US" b="1" dirty="0" smtClean="0">
                <a:latin typeface="Univers LT Std 57 Cn" panose="020B0506020202050204" pitchFamily="34" charset="0"/>
                <a:hlinkClick r:id="rId15"/>
              </a:rPr>
              <a:t>http://www.hs.iastate.edu</a:t>
            </a:r>
            <a:r>
              <a:rPr lang="en-US" dirty="0">
                <a:hlinkClick r:id="rId15"/>
              </a:rPr>
              <a:t>/faculty-staff/safety/fire-prevention</a:t>
            </a:r>
            <a:r>
              <a:rPr lang="en-US" dirty="0" smtClean="0">
                <a:hlinkClick r:id="rId15"/>
              </a:rPr>
              <a:t>/</a:t>
            </a:r>
            <a:r>
              <a:rPr lang="en-US" dirty="0" smtClean="0"/>
              <a:t> 				27</a:t>
            </a:r>
          </a:p>
          <a:p>
            <a:pPr>
              <a:lnSpc>
                <a:spcPts val="2600"/>
              </a:lnSpc>
            </a:pPr>
            <a:r>
              <a:rPr lang="en-US" b="1" dirty="0" smtClean="0">
                <a:latin typeface="Univers LT Std 57 Cn" panose="020B0506020202050204" pitchFamily="34" charset="0"/>
                <a:hlinkClick r:id="rId16"/>
              </a:rPr>
              <a:t>http://www.hs.iastate.edu</a:t>
            </a:r>
            <a:r>
              <a:rPr lang="en-US" dirty="0">
                <a:hlinkClick r:id="rId16"/>
              </a:rPr>
              <a:t>/hs-week/past-events/hs-week-2017</a:t>
            </a:r>
            <a:r>
              <a:rPr lang="en-US" dirty="0" smtClean="0">
                <a:hlinkClick r:id="rId16"/>
              </a:rPr>
              <a:t>/</a:t>
            </a:r>
            <a:r>
              <a:rPr lang="en-US" dirty="0" smtClean="0"/>
              <a:t>				27</a:t>
            </a:r>
          </a:p>
          <a:p>
            <a:pPr>
              <a:lnSpc>
                <a:spcPts val="2600"/>
              </a:lnSpc>
            </a:pPr>
            <a:r>
              <a:rPr lang="en-US" b="1" dirty="0" smtClean="0">
                <a:latin typeface="Univers LT Std 57 Cn" panose="020B0506020202050204" pitchFamily="34" charset="0"/>
                <a:hlinkClick r:id="rId17"/>
              </a:rPr>
              <a:t>http://www.hs.iastate.edu</a:t>
            </a:r>
            <a:r>
              <a:rPr lang="en-US" dirty="0">
                <a:hlinkClick r:id="rId17"/>
              </a:rPr>
              <a:t>/it/labs</a:t>
            </a:r>
            <a:r>
              <a:rPr lang="en-US" dirty="0" smtClean="0">
                <a:hlinkClick r:id="rId17"/>
              </a:rPr>
              <a:t>/</a:t>
            </a:r>
            <a:r>
              <a:rPr lang="en-US" dirty="0" smtClean="0"/>
              <a:t>							27</a:t>
            </a:r>
          </a:p>
          <a:p>
            <a:pPr>
              <a:lnSpc>
                <a:spcPts val="2600"/>
              </a:lnSpc>
            </a:pPr>
            <a:endParaRPr lang="en-US" b="1" dirty="0">
              <a:latin typeface="Univers LT Std 57 Cn" panose="020B0506020202050204" pitchFamily="34" charset="0"/>
            </a:endParaRPr>
          </a:p>
        </p:txBody>
      </p:sp>
    </p:spTree>
    <p:extLst>
      <p:ext uri="{BB962C8B-B14F-4D97-AF65-F5344CB8AC3E}">
        <p14:creationId xmlns:p14="http://schemas.microsoft.com/office/powerpoint/2010/main" val="3912454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760551"/>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a:t>
            </a:r>
            <a:r>
              <a:rPr lang="en-US" dirty="0" smtClean="0">
                <a:hlinkClick r:id="rId3"/>
              </a:rPr>
              <a:t>www.hs.iastate.edu/</a:t>
            </a:r>
            <a:r>
              <a:rPr lang="en-US" dirty="0">
                <a:hlinkClick r:id="rId3"/>
              </a:rPr>
              <a:t>/current-students/international/program-development-grants/louisem-rosenfeld-fund</a:t>
            </a:r>
            <a:r>
              <a:rPr lang="en-US" dirty="0" smtClean="0">
                <a:hlinkClick r:id="rId3"/>
              </a:rPr>
              <a:t>/</a:t>
            </a:r>
            <a:r>
              <a:rPr lang="en-US" dirty="0" smtClean="0"/>
              <a:t>										26</a:t>
            </a:r>
          </a:p>
          <a:p>
            <a:pPr>
              <a:lnSpc>
                <a:spcPts val="2600"/>
              </a:lnSpc>
            </a:pPr>
            <a:r>
              <a:rPr lang="en-US" b="1" dirty="0" smtClean="0">
                <a:latin typeface="Univers LT Std 57 Cn" panose="020B0506020202050204" pitchFamily="34" charset="0"/>
                <a:hlinkClick r:id="rId4"/>
              </a:rPr>
              <a:t>http://www.hs.iastate.edu</a:t>
            </a:r>
            <a:r>
              <a:rPr lang="en-US" dirty="0">
                <a:hlinkClick r:id="rId4"/>
              </a:rPr>
              <a:t>/current-students/international/programs/global-partnerships</a:t>
            </a:r>
            <a:r>
              <a:rPr lang="en-US" dirty="0" smtClean="0">
                <a:hlinkClick r:id="rId4"/>
              </a:rPr>
              <a:t>/</a:t>
            </a:r>
            <a:r>
              <a:rPr lang="en-US" dirty="0" smtClean="0"/>
              <a:t>	26</a:t>
            </a:r>
          </a:p>
          <a:p>
            <a:pPr>
              <a:lnSpc>
                <a:spcPts val="2600"/>
              </a:lnSpc>
            </a:pPr>
            <a:r>
              <a:rPr lang="en-US" b="1" dirty="0" smtClean="0">
                <a:latin typeface="Univers LT Std 57 Cn" panose="020B0506020202050204" pitchFamily="34" charset="0"/>
                <a:hlinkClick r:id="rId5"/>
              </a:rPr>
              <a:t>http://www.hs.iastate.edu</a:t>
            </a:r>
            <a:r>
              <a:rPr lang="en-US" dirty="0">
                <a:hlinkClick r:id="rId5"/>
              </a:rPr>
              <a:t>/prospective/find-majors/children-youth-family/families-adults</a:t>
            </a:r>
            <a:r>
              <a:rPr lang="en-US" dirty="0" smtClean="0">
                <a:hlinkClick r:id="rId5"/>
              </a:rPr>
              <a:t>/</a:t>
            </a:r>
            <a:r>
              <a:rPr lang="en-US" dirty="0" smtClean="0"/>
              <a:t>	26</a:t>
            </a:r>
          </a:p>
          <a:p>
            <a:pPr>
              <a:lnSpc>
                <a:spcPts val="2600"/>
              </a:lnSpc>
            </a:pPr>
            <a:r>
              <a:rPr lang="en-US" b="1" dirty="0" smtClean="0">
                <a:latin typeface="Univers LT Std 57 Cn" panose="020B0506020202050204" pitchFamily="34" charset="0"/>
                <a:hlinkClick r:id="rId6"/>
              </a:rPr>
              <a:t>http://www.hs.iastate.edu</a:t>
            </a:r>
            <a:r>
              <a:rPr lang="en-US" dirty="0">
                <a:hlinkClick r:id="rId6"/>
              </a:rPr>
              <a:t>/prospective/transfer-plans-and-information/community-college-equiv </a:t>
            </a:r>
            <a:r>
              <a:rPr lang="en-US" dirty="0" err="1">
                <a:hlinkClick r:id="rId6"/>
              </a:rPr>
              <a:t>alency</a:t>
            </a:r>
            <a:r>
              <a:rPr lang="en-US" dirty="0">
                <a:hlinkClick r:id="rId6"/>
              </a:rPr>
              <a:t>-guides-for-child-adult-family-services</a:t>
            </a:r>
            <a:r>
              <a:rPr lang="en-US" dirty="0" smtClean="0">
                <a:hlinkClick r:id="rId6"/>
              </a:rPr>
              <a:t>/</a:t>
            </a:r>
            <a:r>
              <a:rPr lang="en-US" dirty="0" smtClean="0"/>
              <a:t> 							26</a:t>
            </a:r>
          </a:p>
          <a:p>
            <a:pPr>
              <a:lnSpc>
                <a:spcPts val="2600"/>
              </a:lnSpc>
            </a:pPr>
            <a:r>
              <a:rPr lang="en-US" b="1" dirty="0" smtClean="0">
                <a:latin typeface="Univers LT Std 57 Cn" panose="020B0506020202050204" pitchFamily="34" charset="0"/>
                <a:hlinkClick r:id="rId7"/>
              </a:rPr>
              <a:t>http://www.hs.iastate.edu</a:t>
            </a:r>
            <a:r>
              <a:rPr lang="en-US" dirty="0">
                <a:hlinkClick r:id="rId7"/>
              </a:rPr>
              <a:t>/prospective/transfer-students</a:t>
            </a:r>
            <a:r>
              <a:rPr lang="en-US" dirty="0" smtClean="0">
                <a:hlinkClick r:id="rId7"/>
              </a:rPr>
              <a:t>/</a:t>
            </a:r>
            <a:r>
              <a:rPr lang="en-US" dirty="0" smtClean="0"/>
              <a:t>					26</a:t>
            </a:r>
          </a:p>
          <a:p>
            <a:pPr>
              <a:lnSpc>
                <a:spcPts val="2600"/>
              </a:lnSpc>
            </a:pPr>
            <a:r>
              <a:rPr lang="en-US" b="1" dirty="0" smtClean="0">
                <a:latin typeface="Univers LT Std 57 Cn" panose="020B0506020202050204" pitchFamily="34" charset="0"/>
                <a:hlinkClick r:id="rId8"/>
              </a:rPr>
              <a:t>http://www.hs.iastate.edu</a:t>
            </a:r>
            <a:r>
              <a:rPr lang="en-US" dirty="0">
                <a:hlinkClick r:id="rId8"/>
              </a:rPr>
              <a:t>/surveys/consent</a:t>
            </a:r>
            <a:r>
              <a:rPr lang="en-US" dirty="0" smtClean="0">
                <a:hlinkClick r:id="rId8"/>
              </a:rPr>
              <a:t>/</a:t>
            </a:r>
            <a:r>
              <a:rPr lang="en-US" dirty="0" smtClean="0"/>
              <a:t>						26</a:t>
            </a:r>
          </a:p>
          <a:p>
            <a:pPr>
              <a:lnSpc>
                <a:spcPts val="2600"/>
              </a:lnSpc>
            </a:pPr>
            <a:r>
              <a:rPr lang="en-US" b="1" dirty="0" smtClean="0">
                <a:latin typeface="Univers LT Std 57 Cn" panose="020B0506020202050204" pitchFamily="34" charset="0"/>
                <a:hlinkClick r:id="rId9"/>
              </a:rPr>
              <a:t>http://www.hs.iastate.edu</a:t>
            </a:r>
            <a:r>
              <a:rPr lang="en-US" dirty="0">
                <a:hlinkClick r:id="rId9"/>
              </a:rPr>
              <a:t>/alumni/alumni-awards/2016-chs-alumni-awards</a:t>
            </a:r>
            <a:r>
              <a:rPr lang="en-US" dirty="0" smtClean="0">
                <a:hlinkClick r:id="rId9"/>
              </a:rPr>
              <a:t>/</a:t>
            </a:r>
            <a:r>
              <a:rPr lang="en-US" dirty="0" smtClean="0"/>
              <a:t>			25</a:t>
            </a:r>
          </a:p>
          <a:p>
            <a:pPr>
              <a:lnSpc>
                <a:spcPts val="2600"/>
              </a:lnSpc>
            </a:pPr>
            <a:r>
              <a:rPr lang="en-US" b="1" dirty="0" smtClean="0">
                <a:latin typeface="Univers LT Std 57 Cn" panose="020B0506020202050204" pitchFamily="34" charset="0"/>
                <a:hlinkClick r:id="rId10"/>
              </a:rPr>
              <a:t>http://www.hs.iastate.edu</a:t>
            </a:r>
            <a:r>
              <a:rPr lang="en-US" dirty="0">
                <a:hlinkClick r:id="rId10"/>
              </a:rPr>
              <a:t>/alumni/awards/2002-chs-alumni-awards/don-and-ardyce-roehr</a:t>
            </a:r>
            <a:r>
              <a:rPr lang="en-US" dirty="0" smtClean="0">
                <a:hlinkClick r:id="rId10"/>
              </a:rPr>
              <a:t>/</a:t>
            </a:r>
            <a:r>
              <a:rPr lang="en-US" dirty="0" smtClean="0"/>
              <a:t>	25</a:t>
            </a:r>
          </a:p>
          <a:p>
            <a:pPr>
              <a:lnSpc>
                <a:spcPts val="2600"/>
              </a:lnSpc>
            </a:pPr>
            <a:r>
              <a:rPr lang="en-US" b="1" dirty="0" smtClean="0">
                <a:latin typeface="Univers LT Std 57 Cn" panose="020B0506020202050204" pitchFamily="34" charset="0"/>
                <a:hlinkClick r:id="rId11"/>
              </a:rPr>
              <a:t>http://www.hs.iastate.edu</a:t>
            </a:r>
            <a:r>
              <a:rPr lang="en-US" dirty="0">
                <a:hlinkClick r:id="rId11"/>
              </a:rPr>
              <a:t>/alumni/awards/2007-chs-alumni-awards/kent-koppelman</a:t>
            </a:r>
            <a:r>
              <a:rPr lang="en-US" dirty="0" smtClean="0">
                <a:hlinkClick r:id="rId11"/>
              </a:rPr>
              <a:t>/</a:t>
            </a:r>
            <a:r>
              <a:rPr lang="en-US" dirty="0" smtClean="0"/>
              <a:t>		25</a:t>
            </a:r>
          </a:p>
          <a:p>
            <a:pPr>
              <a:lnSpc>
                <a:spcPts val="2600"/>
              </a:lnSpc>
            </a:pPr>
            <a:r>
              <a:rPr lang="en-US" b="1" dirty="0" smtClean="0">
                <a:latin typeface="Univers LT Std 57 Cn" panose="020B0506020202050204" pitchFamily="34" charset="0"/>
                <a:hlinkClick r:id="rId12"/>
              </a:rPr>
              <a:t>http://www.hs.iastate.edu</a:t>
            </a:r>
            <a:r>
              <a:rPr lang="en-US" dirty="0">
                <a:hlinkClick r:id="rId12"/>
              </a:rPr>
              <a:t>/alumni/awards/2013-chs-alumni-awards/ann-thompso</a:t>
            </a:r>
            <a:r>
              <a:rPr lang="en-US" dirty="0" smtClean="0">
                <a:hlinkClick r:id="rId12"/>
              </a:rPr>
              <a:t>/</a:t>
            </a:r>
            <a:r>
              <a:rPr lang="en-US" dirty="0" smtClean="0"/>
              <a:t>		25</a:t>
            </a:r>
          </a:p>
          <a:p>
            <a:pPr>
              <a:lnSpc>
                <a:spcPts val="2600"/>
              </a:lnSpc>
            </a:pPr>
            <a:r>
              <a:rPr lang="en-US" b="1" dirty="0" smtClean="0">
                <a:latin typeface="Univers LT Std 57 Cn" panose="020B0506020202050204" pitchFamily="34" charset="0"/>
                <a:hlinkClick r:id="rId13"/>
              </a:rPr>
              <a:t>http://www.hs.iastate.edu</a:t>
            </a:r>
            <a:r>
              <a:rPr lang="en-US" dirty="0">
                <a:hlinkClick r:id="rId13"/>
              </a:rPr>
              <a:t>/awards/chs-recipients/2013-2/ann-pierce</a:t>
            </a:r>
            <a:r>
              <a:rPr lang="en-US" dirty="0" smtClean="0">
                <a:hlinkClick r:id="rId13"/>
              </a:rPr>
              <a:t>/</a:t>
            </a:r>
            <a:r>
              <a:rPr lang="en-US" dirty="0" smtClean="0"/>
              <a:t>			25</a:t>
            </a:r>
          </a:p>
          <a:p>
            <a:pPr>
              <a:lnSpc>
                <a:spcPts val="2600"/>
              </a:lnSpc>
            </a:pPr>
            <a:r>
              <a:rPr lang="en-US" b="1" dirty="0" smtClean="0">
                <a:latin typeface="Univers LT Std 57 Cn" panose="020B0506020202050204" pitchFamily="34" charset="0"/>
                <a:hlinkClick r:id="rId14"/>
              </a:rPr>
              <a:t>http://www.hs.iastate.edu</a:t>
            </a:r>
            <a:r>
              <a:rPr lang="en-US" dirty="0">
                <a:hlinkClick r:id="rId14"/>
              </a:rPr>
              <a:t>/awards/chs-recipients/2015-2/natasha-croom</a:t>
            </a:r>
            <a:r>
              <a:rPr lang="en-US" dirty="0" smtClean="0">
                <a:hlinkClick r:id="rId14"/>
              </a:rPr>
              <a:t>/</a:t>
            </a:r>
            <a:r>
              <a:rPr lang="en-US" dirty="0" smtClean="0"/>
              <a:t>  			25</a:t>
            </a:r>
          </a:p>
          <a:p>
            <a:pPr>
              <a:lnSpc>
                <a:spcPts val="2600"/>
              </a:lnSpc>
            </a:pPr>
            <a:r>
              <a:rPr lang="en-US" dirty="0">
                <a:hlinkClick r:id="rId15"/>
              </a:rPr>
              <a:t>http://www.hs.iastate.edu/awards/facstaff/lecturerclinicianadjunct-faculty-distinguished-servic </a:t>
            </a:r>
            <a:r>
              <a:rPr lang="en-US" dirty="0" smtClean="0">
                <a:hlinkClick r:id="rId15"/>
              </a:rPr>
              <a:t>e-award/</a:t>
            </a:r>
            <a:r>
              <a:rPr lang="en-US" dirty="0" smtClean="0"/>
              <a:t>25</a:t>
            </a:r>
          </a:p>
          <a:p>
            <a:pPr>
              <a:lnSpc>
                <a:spcPts val="2600"/>
              </a:lnSpc>
            </a:pPr>
            <a:endParaRPr lang="en-US" dirty="0"/>
          </a:p>
          <a:p>
            <a:pPr>
              <a:lnSpc>
                <a:spcPts val="2600"/>
              </a:lnSpc>
            </a:pPr>
            <a:r>
              <a:rPr lang="en-US" b="1" dirty="0" smtClean="0">
                <a:latin typeface="Univers LT Std 57 Cn" panose="020B0506020202050204" pitchFamily="34" charset="0"/>
              </a:rPr>
              <a:t>	</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2662023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760551"/>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/current-students/graduate-students/department-information</a:t>
            </a:r>
            <a:r>
              <a:rPr lang="en-US" dirty="0" smtClean="0">
                <a:hlinkClick r:id="rId3"/>
              </a:rPr>
              <a:t>/</a:t>
            </a:r>
            <a:r>
              <a:rPr lang="en-US" dirty="0" smtClean="0"/>
              <a:t>  	25</a:t>
            </a:r>
          </a:p>
          <a:p>
            <a:pPr>
              <a:lnSpc>
                <a:spcPts val="2600"/>
              </a:lnSpc>
            </a:pPr>
            <a:r>
              <a:rPr lang="en-US" b="1" dirty="0" smtClean="0">
                <a:latin typeface="Univers LT Std 57 Cn" panose="020B0506020202050204" pitchFamily="34" charset="0"/>
                <a:hlinkClick r:id="rId4"/>
              </a:rPr>
              <a:t>http://www.hs.iastate.edu</a:t>
            </a:r>
            <a:r>
              <a:rPr lang="en-US" dirty="0">
                <a:hlinkClick r:id="rId4"/>
              </a:rPr>
              <a:t>/current-students/international/information__trashed/passports</a:t>
            </a:r>
            <a:r>
              <a:rPr lang="en-US" dirty="0" smtClean="0">
                <a:hlinkClick r:id="rId4"/>
              </a:rPr>
              <a:t>/</a:t>
            </a:r>
            <a:r>
              <a:rPr lang="en-US" dirty="0" smtClean="0"/>
              <a:t>	25</a:t>
            </a:r>
          </a:p>
          <a:p>
            <a:pPr>
              <a:lnSpc>
                <a:spcPts val="2600"/>
              </a:lnSpc>
            </a:pPr>
            <a:r>
              <a:rPr lang="en-US" b="1" dirty="0" smtClean="0">
                <a:latin typeface="Univers LT Std 57 Cn" panose="020B0506020202050204" pitchFamily="34" charset="0"/>
                <a:hlinkClick r:id="rId5"/>
              </a:rPr>
              <a:t>http://www.hs.iastate.edu</a:t>
            </a:r>
            <a:r>
              <a:rPr lang="en-US" dirty="0">
                <a:hlinkClick r:id="rId5"/>
              </a:rPr>
              <a:t>/current-students/scholarships/middle-school-science-and-technolog y-scholarship</a:t>
            </a:r>
            <a:r>
              <a:rPr lang="en-US" dirty="0" smtClean="0">
                <a:hlinkClick r:id="rId5"/>
              </a:rPr>
              <a:t>/</a:t>
            </a:r>
            <a:r>
              <a:rPr lang="en-US" dirty="0" smtClean="0"/>
              <a:t>   									25</a:t>
            </a:r>
          </a:p>
          <a:p>
            <a:pPr>
              <a:lnSpc>
                <a:spcPts val="2600"/>
              </a:lnSpc>
            </a:pPr>
            <a:r>
              <a:rPr lang="en-US" b="1" dirty="0" smtClean="0">
                <a:latin typeface="Univers LT Std 57 Cn" panose="020B0506020202050204" pitchFamily="34" charset="0"/>
                <a:hlinkClick r:id="rId6"/>
              </a:rPr>
              <a:t>http://www.hs.iastate.edu</a:t>
            </a:r>
            <a:r>
              <a:rPr lang="en-US" dirty="0">
                <a:hlinkClick r:id="rId6"/>
              </a:rPr>
              <a:t>/current-students/student-sensations-award</a:t>
            </a:r>
            <a:r>
              <a:rPr lang="en-US" dirty="0" smtClean="0">
                <a:hlinkClick r:id="rId6"/>
              </a:rPr>
              <a:t>/</a:t>
            </a:r>
            <a:r>
              <a:rPr lang="en-US" dirty="0" smtClean="0"/>
              <a:t> 			25 </a:t>
            </a:r>
          </a:p>
          <a:p>
            <a:pPr>
              <a:lnSpc>
                <a:spcPts val="2600"/>
              </a:lnSpc>
            </a:pPr>
            <a:r>
              <a:rPr lang="en-US" dirty="0">
                <a:hlinkClick r:id="rId7"/>
              </a:rPr>
              <a:t>http://www.hs.iastate.edu/international/faculty-staff-resources/rome-initiatve</a:t>
            </a:r>
            <a:r>
              <a:rPr lang="en-US" dirty="0" smtClean="0">
                <a:hlinkClick r:id="rId7"/>
              </a:rPr>
              <a:t>/</a:t>
            </a:r>
            <a:r>
              <a:rPr lang="en-US" dirty="0" smtClean="0"/>
              <a:t>		25</a:t>
            </a:r>
          </a:p>
          <a:p>
            <a:pPr>
              <a:lnSpc>
                <a:spcPts val="2600"/>
              </a:lnSpc>
            </a:pPr>
            <a:r>
              <a:rPr lang="en-US" dirty="0">
                <a:hlinkClick r:id="rId8"/>
              </a:rPr>
              <a:t>http://www.hs.iastate.edu/international/student-resources/hs-global-citizens-club</a:t>
            </a:r>
            <a:r>
              <a:rPr lang="en-US" dirty="0" smtClean="0">
                <a:hlinkClick r:id="rId8"/>
              </a:rPr>
              <a:t>/</a:t>
            </a:r>
            <a:r>
              <a:rPr lang="en-US" dirty="0" smtClean="0"/>
              <a:t>		25</a:t>
            </a:r>
          </a:p>
          <a:p>
            <a:pPr>
              <a:lnSpc>
                <a:spcPts val="2600"/>
              </a:lnSpc>
            </a:pPr>
            <a:r>
              <a:rPr lang="en-US" dirty="0">
                <a:hlinkClick r:id="rId9"/>
              </a:rPr>
              <a:t>http://www.hs.iastate.edu/student-opportunities/honors-program/honors-project/project-presen </a:t>
            </a:r>
            <a:r>
              <a:rPr lang="en-US" dirty="0" err="1">
                <a:hlinkClick r:id="rId9"/>
              </a:rPr>
              <a:t>tation</a:t>
            </a:r>
            <a:r>
              <a:rPr lang="en-US" dirty="0" smtClean="0">
                <a:hlinkClick r:id="rId9"/>
              </a:rPr>
              <a:t>/</a:t>
            </a:r>
            <a:r>
              <a:rPr lang="en-US" dirty="0" smtClean="0"/>
              <a:t> 25</a:t>
            </a:r>
          </a:p>
          <a:p>
            <a:pPr>
              <a:lnSpc>
                <a:spcPts val="2600"/>
              </a:lnSpc>
            </a:pPr>
            <a:r>
              <a:rPr lang="en-US" dirty="0">
                <a:hlinkClick r:id="rId10"/>
              </a:rPr>
              <a:t>http://www.hs.iastate.edu/tips/products/microsoft/compress-images</a:t>
            </a:r>
            <a:r>
              <a:rPr lang="en-US" dirty="0" smtClean="0">
                <a:hlinkClick r:id="rId10"/>
              </a:rPr>
              <a:t>/</a:t>
            </a:r>
            <a:r>
              <a:rPr lang="en-US" dirty="0" smtClean="0"/>
              <a:t>			25</a:t>
            </a:r>
          </a:p>
          <a:p>
            <a:pPr>
              <a:lnSpc>
                <a:spcPts val="2600"/>
              </a:lnSpc>
            </a:pPr>
            <a:r>
              <a:rPr lang="en-US" dirty="0">
                <a:hlinkClick r:id="rId11"/>
              </a:rPr>
              <a:t>http://www.hs.iastate.edu/tips/products/skype</a:t>
            </a:r>
            <a:r>
              <a:rPr lang="en-US" dirty="0" smtClean="0">
                <a:hlinkClick r:id="rId11"/>
              </a:rPr>
              <a:t>/</a:t>
            </a:r>
            <a:r>
              <a:rPr lang="en-US" dirty="0" smtClean="0"/>
              <a:t>						24</a:t>
            </a:r>
            <a:endParaRPr lang="en-US" dirty="0"/>
          </a:p>
          <a:p>
            <a:pPr>
              <a:lnSpc>
                <a:spcPts val="2600"/>
              </a:lnSpc>
            </a:pPr>
            <a:r>
              <a:rPr lang="en-US" dirty="0">
                <a:hlinkClick r:id="rId12"/>
              </a:rPr>
              <a:t>http://www.hs.iastate.edu/academics/honors/program-overview/benefits</a:t>
            </a:r>
            <a:r>
              <a:rPr lang="en-US" dirty="0" smtClean="0">
                <a:hlinkClick r:id="rId12"/>
              </a:rPr>
              <a:t>/</a:t>
            </a:r>
            <a:r>
              <a:rPr lang="en-US" dirty="0" smtClean="0"/>
              <a:t>  			24</a:t>
            </a:r>
          </a:p>
          <a:p>
            <a:pPr>
              <a:lnSpc>
                <a:spcPts val="2600"/>
              </a:lnSpc>
            </a:pPr>
            <a:r>
              <a:rPr lang="en-US" dirty="0">
                <a:hlinkClick r:id="rId13"/>
              </a:rPr>
              <a:t>http://www.hs.iastate.edu/alumni/awards/2015-chs-alumni-awards/richard-l-mahoney</a:t>
            </a:r>
            <a:r>
              <a:rPr lang="en-US" dirty="0" smtClean="0">
                <a:hlinkClick r:id="rId13"/>
              </a:rPr>
              <a:t>/</a:t>
            </a:r>
            <a:r>
              <a:rPr lang="en-US" dirty="0" smtClean="0"/>
              <a:t>  	24</a:t>
            </a:r>
          </a:p>
          <a:p>
            <a:pPr>
              <a:lnSpc>
                <a:spcPts val="2600"/>
              </a:lnSpc>
            </a:pPr>
            <a:r>
              <a:rPr lang="en-US" dirty="0">
                <a:hlinkClick r:id="rId14"/>
              </a:rPr>
              <a:t>http://www.hs.iastate.edu/awards/chs-recipients/2015-2/wendy-white</a:t>
            </a:r>
            <a:r>
              <a:rPr lang="en-US" dirty="0" smtClean="0">
                <a:hlinkClick r:id="rId14"/>
              </a:rPr>
              <a:t>/</a:t>
            </a:r>
            <a:r>
              <a:rPr lang="en-US" dirty="0" smtClean="0"/>
              <a:t>			24</a:t>
            </a:r>
          </a:p>
          <a:p>
            <a:pPr>
              <a:lnSpc>
                <a:spcPts val="2600"/>
              </a:lnSpc>
            </a:pPr>
            <a:r>
              <a:rPr lang="en-US" dirty="0">
                <a:hlinkClick r:id="rId15"/>
              </a:rPr>
              <a:t>http://www.hs.iastate.edu/awards/chs-recipients/2016-2/byron-brehm-stecher</a:t>
            </a:r>
            <a:r>
              <a:rPr lang="en-US" dirty="0" smtClean="0">
                <a:hlinkClick r:id="rId15"/>
              </a:rPr>
              <a:t>/</a:t>
            </a:r>
            <a:r>
              <a:rPr lang="en-US" dirty="0" smtClean="0"/>
              <a:t>		24</a:t>
            </a:r>
          </a:p>
          <a:p>
            <a:pPr>
              <a:lnSpc>
                <a:spcPts val="2600"/>
              </a:lnSpc>
            </a:pPr>
            <a:r>
              <a:rPr lang="en-US" dirty="0">
                <a:hlinkClick r:id="rId16"/>
              </a:rPr>
              <a:t>http://www.hs.iastate.edu/awards/facstaff/early-achievement-in-teaching-award</a:t>
            </a:r>
            <a:r>
              <a:rPr lang="en-US" dirty="0" smtClean="0">
                <a:hlinkClick r:id="rId16"/>
              </a:rPr>
              <a:t>/</a:t>
            </a:r>
            <a:r>
              <a:rPr lang="en-US" dirty="0" smtClean="0"/>
              <a:t>		24		</a:t>
            </a:r>
            <a:endParaRPr lang="en-US" b="1" dirty="0">
              <a:latin typeface="Univers LT Std 57 Cn" panose="020B0506020202050204" pitchFamily="34" charset="0"/>
            </a:endParaRPr>
          </a:p>
          <a:p>
            <a:pPr>
              <a:lnSpc>
                <a:spcPts val="2600"/>
              </a:lnSpc>
            </a:pPr>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423196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760551"/>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/awards/rossmann-manatt/2012-2</a:t>
            </a:r>
            <a:r>
              <a:rPr lang="en-US" dirty="0" smtClean="0">
                <a:hlinkClick r:id="rId3"/>
              </a:rPr>
              <a:t>/</a:t>
            </a:r>
            <a:r>
              <a:rPr lang="en-US" dirty="0" smtClean="0"/>
              <a:t>				24</a:t>
            </a:r>
          </a:p>
          <a:p>
            <a:pPr>
              <a:lnSpc>
                <a:spcPts val="2600"/>
              </a:lnSpc>
            </a:pPr>
            <a:r>
              <a:rPr lang="en-US" b="1" dirty="0" smtClean="0">
                <a:latin typeface="Univers LT Std 57 Cn" panose="020B0506020202050204" pitchFamily="34" charset="0"/>
                <a:hlinkClick r:id="rId4"/>
              </a:rPr>
              <a:t>http://www.hs.iastate.edu</a:t>
            </a:r>
            <a:r>
              <a:rPr lang="en-US" dirty="0">
                <a:hlinkClick r:id="rId4"/>
              </a:rPr>
              <a:t>/tips/products/respondus</a:t>
            </a:r>
            <a:r>
              <a:rPr lang="en-US" dirty="0" smtClean="0">
                <a:hlinkClick r:id="rId4"/>
              </a:rPr>
              <a:t>/</a:t>
            </a:r>
            <a:r>
              <a:rPr lang="en-US" dirty="0" smtClean="0"/>
              <a:t> 					24</a:t>
            </a:r>
          </a:p>
          <a:p>
            <a:pPr>
              <a:lnSpc>
                <a:spcPts val="2600"/>
              </a:lnSpc>
            </a:pPr>
            <a:r>
              <a:rPr lang="en-US" dirty="0">
                <a:hlinkClick r:id="rId5"/>
              </a:rPr>
              <a:t>http://www.hs.iastate.edu/alumni/newsletter/online-archive</a:t>
            </a:r>
            <a:r>
              <a:rPr lang="en-US" dirty="0" smtClean="0">
                <a:hlinkClick r:id="rId5"/>
              </a:rPr>
              <a:t>/</a:t>
            </a:r>
            <a:r>
              <a:rPr lang="en-US" dirty="0" smtClean="0"/>
              <a:t>   				23 </a:t>
            </a:r>
          </a:p>
          <a:p>
            <a:pPr>
              <a:lnSpc>
                <a:spcPts val="2600"/>
              </a:lnSpc>
            </a:pPr>
            <a:r>
              <a:rPr lang="en-US" dirty="0">
                <a:hlinkClick r:id="rId6"/>
              </a:rPr>
              <a:t>http://</a:t>
            </a:r>
            <a:r>
              <a:rPr lang="en-US" dirty="0" smtClean="0">
                <a:hlinkClick r:id="rId6"/>
              </a:rPr>
              <a:t>www.hs.iastate.edu/announcements/subscribe/friend-unsubscribe</a:t>
            </a:r>
            <a:r>
              <a:rPr lang="en-US" dirty="0" smtClean="0"/>
              <a:t> 			23</a:t>
            </a:r>
          </a:p>
          <a:p>
            <a:pPr>
              <a:lnSpc>
                <a:spcPts val="2600"/>
              </a:lnSpc>
            </a:pPr>
            <a:r>
              <a:rPr lang="en-US" dirty="0">
                <a:hlinkClick r:id="rId7"/>
              </a:rPr>
              <a:t>http://www.hs.iastate.edu/awards/chs-recipients/2012-2/catherine-strohbehn</a:t>
            </a:r>
            <a:r>
              <a:rPr lang="en-US" dirty="0" smtClean="0">
                <a:hlinkClick r:id="rId7"/>
              </a:rPr>
              <a:t>/</a:t>
            </a:r>
            <a:r>
              <a:rPr lang="en-US" dirty="0" smtClean="0"/>
              <a:t>		23</a:t>
            </a:r>
          </a:p>
          <a:p>
            <a:pPr>
              <a:lnSpc>
                <a:spcPts val="2600"/>
              </a:lnSpc>
            </a:pPr>
            <a:r>
              <a:rPr lang="en-US" dirty="0">
                <a:hlinkClick r:id="rId8"/>
              </a:rPr>
              <a:t>http://www.hs.iastate.edu/awards/chs-recipients/2016-2/suzanne-bartholomae</a:t>
            </a:r>
            <a:r>
              <a:rPr lang="en-US" dirty="0" smtClean="0">
                <a:hlinkClick r:id="rId8"/>
              </a:rPr>
              <a:t>/</a:t>
            </a:r>
            <a:r>
              <a:rPr lang="en-US" dirty="0" smtClean="0"/>
              <a:t>		23</a:t>
            </a:r>
          </a:p>
          <a:p>
            <a:pPr>
              <a:lnSpc>
                <a:spcPts val="2600"/>
              </a:lnSpc>
            </a:pPr>
            <a:r>
              <a:rPr lang="en-US" dirty="0">
                <a:hlinkClick r:id="rId9"/>
              </a:rPr>
              <a:t>http://www.hs.iastate.edu/awards/facstaff/early-achievement-in-outreach-award</a:t>
            </a:r>
            <a:r>
              <a:rPr lang="en-US" dirty="0" smtClean="0">
                <a:hlinkClick r:id="rId9"/>
              </a:rPr>
              <a:t>/</a:t>
            </a:r>
            <a:r>
              <a:rPr lang="en-US" dirty="0" smtClean="0"/>
              <a:t>		23</a:t>
            </a:r>
          </a:p>
          <a:p>
            <a:pPr>
              <a:lnSpc>
                <a:spcPts val="2600"/>
              </a:lnSpc>
            </a:pPr>
            <a:r>
              <a:rPr lang="en-US" dirty="0">
                <a:hlinkClick r:id="rId10"/>
              </a:rPr>
              <a:t>http://www.hs.iastate.edu/awards/facstaff/professional-scientific-distinguished-service-admin</a:t>
            </a:r>
            <a:r>
              <a:rPr lang="en-US" dirty="0" smtClean="0">
                <a:hlinkClick r:id="rId10"/>
              </a:rPr>
              <a:t>/</a:t>
            </a:r>
            <a:r>
              <a:rPr lang="en-US" dirty="0" smtClean="0"/>
              <a:t> 	23</a:t>
            </a:r>
          </a:p>
          <a:p>
            <a:pPr>
              <a:lnSpc>
                <a:spcPts val="2600"/>
              </a:lnSpc>
            </a:pPr>
            <a:r>
              <a:rPr lang="en-US" dirty="0">
                <a:hlinkClick r:id="rId11"/>
              </a:rPr>
              <a:t>http://www.hs.iastate.edu/current-students/student-services/resources/transcripts</a:t>
            </a:r>
            <a:r>
              <a:rPr lang="en-US" dirty="0" smtClean="0">
                <a:hlinkClick r:id="rId11"/>
              </a:rPr>
              <a:t>/</a:t>
            </a:r>
            <a:r>
              <a:rPr lang="en-US" dirty="0" smtClean="0"/>
              <a:t>		23</a:t>
            </a:r>
          </a:p>
          <a:p>
            <a:pPr>
              <a:lnSpc>
                <a:spcPts val="2600"/>
              </a:lnSpc>
            </a:pPr>
            <a:r>
              <a:rPr lang="en-US" dirty="0">
                <a:hlinkClick r:id="rId12"/>
              </a:rPr>
              <a:t>http://www.hs.iastate.edu/faculty-staff/awards/2017-university-award-recipients/tera-r-jordan</a:t>
            </a:r>
            <a:r>
              <a:rPr lang="en-US" dirty="0" smtClean="0">
                <a:hlinkClick r:id="rId12"/>
              </a:rPr>
              <a:t>/</a:t>
            </a:r>
            <a:r>
              <a:rPr lang="en-US" dirty="0" smtClean="0"/>
              <a:t>	23</a:t>
            </a:r>
          </a:p>
          <a:p>
            <a:pPr>
              <a:lnSpc>
                <a:spcPts val="2600"/>
              </a:lnSpc>
            </a:pPr>
            <a:r>
              <a:rPr lang="en-US" dirty="0">
                <a:hlinkClick r:id="rId13"/>
              </a:rPr>
              <a:t>http://www.hs.iastate.edu/prospective/find-majors/fitness_wellness/exercise_science</a:t>
            </a:r>
            <a:r>
              <a:rPr lang="en-US" dirty="0" smtClean="0">
                <a:hlinkClick r:id="rId13"/>
              </a:rPr>
              <a:t>/</a:t>
            </a:r>
            <a:r>
              <a:rPr lang="en-US" dirty="0" smtClean="0"/>
              <a:t>		23</a:t>
            </a:r>
          </a:p>
          <a:p>
            <a:pPr>
              <a:lnSpc>
                <a:spcPts val="2600"/>
              </a:lnSpc>
            </a:pPr>
            <a:r>
              <a:rPr lang="en-US" dirty="0">
                <a:hlinkClick r:id="rId14"/>
              </a:rPr>
              <a:t>http://www.hs.iastate.edu/prospective/transfer-plans-and-information/event-management-trans </a:t>
            </a:r>
            <a:r>
              <a:rPr lang="en-US" dirty="0" err="1">
                <a:hlinkClick r:id="rId14"/>
              </a:rPr>
              <a:t>fer</a:t>
            </a:r>
            <a:r>
              <a:rPr lang="en-US" dirty="0">
                <a:hlinkClick r:id="rId14"/>
              </a:rPr>
              <a:t>-plans</a:t>
            </a:r>
            <a:r>
              <a:rPr lang="en-US" dirty="0" smtClean="0">
                <a:hlinkClick r:id="rId14"/>
              </a:rPr>
              <a:t>/</a:t>
            </a:r>
            <a:r>
              <a:rPr lang="en-US" dirty="0" smtClean="0"/>
              <a:t>											23</a:t>
            </a:r>
          </a:p>
          <a:p>
            <a:pPr>
              <a:lnSpc>
                <a:spcPts val="2600"/>
              </a:lnSpc>
            </a:pPr>
            <a:r>
              <a:rPr lang="en-US" dirty="0">
                <a:hlinkClick r:id="rId15"/>
              </a:rPr>
              <a:t>http://www.hs.iastate.edu/alumni/alumni-awards/2017-chs-alumni-awards/david-walker</a:t>
            </a:r>
            <a:r>
              <a:rPr lang="en-US" dirty="0" smtClean="0">
                <a:hlinkClick r:id="rId15"/>
              </a:rPr>
              <a:t>/</a:t>
            </a:r>
            <a:r>
              <a:rPr lang="en-US" dirty="0" smtClean="0"/>
              <a:t>	22</a:t>
            </a:r>
          </a:p>
          <a:p>
            <a:pPr>
              <a:lnSpc>
                <a:spcPts val="2600"/>
              </a:lnSpc>
            </a:pPr>
            <a:r>
              <a:rPr lang="en-US" dirty="0">
                <a:hlinkClick r:id="rId16"/>
              </a:rPr>
              <a:t>http://www.hs.iastate.edu/announcements/subscribe/alum-unsubscribe</a:t>
            </a:r>
            <a:r>
              <a:rPr lang="en-US" dirty="0" smtClean="0">
                <a:hlinkClick r:id="rId16"/>
              </a:rPr>
              <a:t>/</a:t>
            </a:r>
            <a:r>
              <a:rPr lang="en-US" dirty="0" smtClean="0"/>
              <a:t> 			22 			</a:t>
            </a:r>
            <a:endParaRPr lang="en-US" dirty="0"/>
          </a:p>
          <a:p>
            <a:pPr>
              <a:lnSpc>
                <a:spcPts val="2600"/>
              </a:lnSpc>
            </a:pPr>
            <a:r>
              <a:rPr lang="en-US" dirty="0" smtClean="0"/>
              <a:t> </a:t>
            </a:r>
            <a:r>
              <a:rPr lang="en-US" dirty="0"/>
              <a:t>					</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426473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641385"/>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/awards/chs-recipients/2016-2/hector-angus</a:t>
            </a:r>
            <a:r>
              <a:rPr lang="en-US" dirty="0" smtClean="0">
                <a:hlinkClick r:id="rId3"/>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/awards/facstaff/professional-scientific-early-achievement-admin</a:t>
            </a:r>
            <a:r>
              <a:rPr lang="en-US" dirty="0" smtClean="0">
                <a:hlinkClick r:id="rId4"/>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/awards/university-awards/2011-2/sara-marcketti</a:t>
            </a:r>
            <a:r>
              <a:rPr lang="en-US" dirty="0" smtClean="0">
                <a:hlinkClick r:id="rId5"/>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/career-services/employers/recruiting-visits</a:t>
            </a:r>
            <a:r>
              <a:rPr lang="en-US" dirty="0" smtClean="0">
                <a:hlinkClick r:id="rId6"/>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/international-writing-assistance</a:t>
            </a:r>
            <a:r>
              <a:rPr lang="en-US" dirty="0" smtClean="0">
                <a:hlinkClick r:id="rId7"/>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/international/student-resources/health-and-safety-abroad</a:t>
            </a:r>
            <a:r>
              <a:rPr lang="en-US" dirty="0" smtClean="0">
                <a:hlinkClick r:id="rId8"/>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smtClean="0">
                <a:hlinkClick r:id="rId9"/>
              </a:rPr>
              <a:t>/it/labs/reservations.htm</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/tips/products/microsoft/files-too-large</a:t>
            </a:r>
            <a:r>
              <a:rPr lang="en-US" dirty="0" smtClean="0">
                <a:hlinkClick r:id="rId10"/>
              </a:rPr>
              <a:t>/</a:t>
            </a:r>
            <a:r>
              <a:rPr lang="en-US" dirty="0" smtClean="0"/>
              <a:t>				22</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/accreditation-2012/mission</a:t>
            </a:r>
            <a:r>
              <a:rPr lang="en-US" dirty="0" smtClean="0">
                <a:hlinkClick r:id="rId11"/>
              </a:rPr>
              <a:t>/</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/exhibits/admin/?</a:t>
            </a:r>
            <a:r>
              <a:rPr lang="en-US" dirty="0" smtClean="0">
                <a:hlinkClick r:id="rId12"/>
              </a:rPr>
              <a:t>p=view_archived_reservations</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/faculty-staff/classroom-resources</a:t>
            </a:r>
            <a:r>
              <a:rPr lang="en-US" dirty="0" smtClean="0">
                <a:hlinkClick r:id="rId13"/>
              </a:rPr>
              <a:t>/</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/hsweek/thank-2017-sponsors</a:t>
            </a:r>
            <a:r>
              <a:rPr lang="en-US" dirty="0" smtClean="0">
                <a:hlinkClick r:id="rId14"/>
              </a:rPr>
              <a:t>/</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/isu4u/scholarly-efforts</a:t>
            </a:r>
            <a:r>
              <a:rPr lang="en-US" dirty="0" smtClean="0">
                <a:hlinkClick r:id="rId15"/>
              </a:rPr>
              <a:t>/</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/prospective/learning-communities/minds</a:t>
            </a:r>
            <a:r>
              <a:rPr lang="en-US" dirty="0" smtClean="0">
                <a:hlinkClick r:id="rId16"/>
              </a:rPr>
              <a:t>/</a:t>
            </a:r>
            <a:r>
              <a:rPr lang="en-US" dirty="0" smtClean="0"/>
              <a:t>			21</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/research/timeline</a:t>
            </a:r>
            <a:r>
              <a:rPr lang="en-US" dirty="0" smtClean="0">
                <a:hlinkClick r:id="rId17"/>
              </a:rPr>
              <a:t>/</a:t>
            </a:r>
            <a:r>
              <a:rPr lang="en-US" dirty="0" smtClean="0"/>
              <a:t>						21</a:t>
            </a:r>
            <a:endParaRPr lang="en-US" b="1" dirty="0">
              <a:latin typeface="Univers LT Std 57 Cn" panose="020B0506020202050204" pitchFamily="34" charset="0"/>
            </a:endParaRPr>
          </a:p>
          <a:p>
            <a:pPr>
              <a:lnSpc>
                <a:spcPts val="2600"/>
              </a:lnSpc>
            </a:pPr>
            <a:r>
              <a:rPr lang="en-US" b="1" dirty="0" smtClean="0">
                <a:latin typeface="Univers LT Std 57 Cn" panose="020B0506020202050204" pitchFamily="34" charset="0"/>
                <a:hlinkClick r:id="rId18"/>
              </a:rPr>
              <a:t>http://www.hs.iastate.edu</a:t>
            </a:r>
            <a:r>
              <a:rPr lang="en-US" dirty="0">
                <a:hlinkClick r:id="rId18"/>
              </a:rPr>
              <a:t>/alumni/alumni-awards/2017-chs-alumni-awards/herma-barclay-willia </a:t>
            </a:r>
            <a:r>
              <a:rPr lang="en-US" dirty="0" err="1">
                <a:hlinkClick r:id="rId18"/>
              </a:rPr>
              <a:t>ms</a:t>
            </a:r>
            <a:r>
              <a:rPr lang="en-US" dirty="0" smtClean="0">
                <a:hlinkClick r:id="rId18"/>
              </a:rPr>
              <a:t>/</a:t>
            </a:r>
            <a:r>
              <a:rPr lang="en-US" dirty="0"/>
              <a:t> </a:t>
            </a:r>
            <a:r>
              <a:rPr lang="en-US" dirty="0" smtClean="0"/>
              <a:t>20</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790488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40542"/>
            <a:ext cx="10356471" cy="5093702"/>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/alumni/alumni-awards/2017-chs-alumni-awards/martha-l-gleason</a:t>
            </a:r>
            <a:r>
              <a:rPr lang="en-US" dirty="0" smtClean="0">
                <a:hlinkClick r:id="rId3"/>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/awards/chs-recipients/2014-2/daniel-robinson</a:t>
            </a:r>
            <a:r>
              <a:rPr lang="en-US" dirty="0" smtClean="0">
                <a:hlinkClick r:id="rId4"/>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/awards/university-awards/2011-2/barbara-woods</a:t>
            </a:r>
            <a:r>
              <a:rPr lang="en-US" dirty="0" smtClean="0">
                <a:hlinkClick r:id="rId5"/>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/awards/university-awards/2016-2/ann-marie-fiore</a:t>
            </a:r>
            <a:r>
              <a:rPr lang="en-US" dirty="0" smtClean="0">
                <a:hlinkClick r:id="rId6"/>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/current-students/student-profiles/student-profiles-archive/kin</a:t>
            </a:r>
            <a:r>
              <a:rPr lang="en-US" dirty="0" smtClean="0">
                <a:hlinkClick r:id="rId7"/>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/evan-fritz</a:t>
            </a:r>
            <a:r>
              <a:rPr lang="en-US" dirty="0" smtClean="0">
                <a:hlinkClick r:id="rId8"/>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/prospective/transfer-plans-and-information/financial-counseling-andplanning-transfer-plans</a:t>
            </a:r>
            <a:r>
              <a:rPr lang="en-US" dirty="0" smtClean="0">
                <a:hlinkClick r:id="rId9"/>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/tips/web-html</a:t>
            </a:r>
            <a:r>
              <a:rPr lang="en-US" dirty="0" smtClean="0">
                <a:hlinkClick r:id="rId10"/>
              </a:rPr>
              <a:t>/</a:t>
            </a:r>
            <a:r>
              <a:rPr lang="en-US" dirty="0" smtClean="0"/>
              <a:t> 						20</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/academics/honors/honors-project/intent-statement</a:t>
            </a:r>
            <a:r>
              <a:rPr lang="en-US" dirty="0" smtClean="0">
                <a:hlinkClick r:id="rId11"/>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smtClean="0">
                <a:hlinkClick r:id="rId12"/>
              </a:rPr>
              <a:t>/accrediting-bodies</a:t>
            </a:r>
            <a:r>
              <a:rPr lang="en-US" dirty="0" smtClean="0"/>
              <a:t>						19</a:t>
            </a:r>
          </a:p>
          <a:p>
            <a:pPr>
              <a:lnSpc>
                <a:spcPts val="2600"/>
              </a:lnSpc>
            </a:pPr>
            <a:r>
              <a:rPr lang="en-US" b="1" dirty="0" smtClean="0">
                <a:latin typeface="Univers LT Std 57 Cn" panose="020B0506020202050204" pitchFamily="34" charset="0"/>
                <a:hlinkClick r:id="rId13"/>
              </a:rPr>
              <a:t>http</a:t>
            </a:r>
            <a:r>
              <a:rPr lang="en-US" b="1" dirty="0">
                <a:latin typeface="Univers LT Std 57 Cn" panose="020B0506020202050204" pitchFamily="34" charset="0"/>
                <a:hlinkClick r:id="rId13"/>
              </a:rPr>
              <a:t>://</a:t>
            </a:r>
            <a:r>
              <a:rPr lang="en-US" b="1" dirty="0" smtClean="0">
                <a:latin typeface="Univers LT Std 57 Cn" panose="020B0506020202050204" pitchFamily="34" charset="0"/>
                <a:hlinkClick r:id="rId13"/>
              </a:rPr>
              <a:t>www.hs.iastate.edu</a:t>
            </a:r>
            <a:r>
              <a:rPr lang="en-US" dirty="0">
                <a:hlinkClick r:id="rId13"/>
              </a:rPr>
              <a:t>/alumni/awards/2007-chs-alumni-awards/nawal-el-moutawakel</a:t>
            </a:r>
            <a:r>
              <a:rPr lang="en-US" dirty="0" smtClean="0">
                <a:hlinkClick r:id="rId13"/>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/alumni/awards/2010-alumni-awards/virginia-k-olsen-molgaard</a:t>
            </a:r>
            <a:r>
              <a:rPr lang="en-US" dirty="0" smtClean="0">
                <a:hlinkClick r:id="rId14"/>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/alumni/awards/2015-chs-alumni-awards</a:t>
            </a:r>
            <a:r>
              <a:rPr lang="en-US" dirty="0" smtClean="0">
                <a:hlinkClick r:id="rId15"/>
              </a:rPr>
              <a:t>/</a:t>
            </a:r>
            <a:r>
              <a:rPr lang="en-US" dirty="0" smtClean="0"/>
              <a:t>			19</a:t>
            </a:r>
            <a:endParaRPr lang="en-US" b="1" dirty="0">
              <a:latin typeface="Univers LT Std 57 Cn" panose="020B0506020202050204" pitchFamily="34" charset="0"/>
            </a:endParaRPr>
          </a:p>
          <a:p>
            <a:pPr>
              <a:lnSpc>
                <a:spcPts val="2600"/>
              </a:lnSpc>
            </a:pPr>
            <a:r>
              <a:rPr lang="en-US" b="1" dirty="0" smtClean="0">
                <a:latin typeface="Univers LT Std 57 Cn" panose="020B0506020202050204" pitchFamily="34" charset="0"/>
                <a:hlinkClick r:id="rId16"/>
              </a:rPr>
              <a:t>http://www.hs.iastate.edu</a:t>
            </a:r>
            <a:r>
              <a:rPr lang="en-US" dirty="0">
                <a:hlinkClick r:id="rId16"/>
              </a:rPr>
              <a:t>/awards/chs-recipients/2008-2/ann-guddall</a:t>
            </a:r>
            <a:r>
              <a:rPr lang="en-US" dirty="0" smtClean="0">
                <a:hlinkClick r:id="rId16"/>
              </a:rPr>
              <a:t>/</a:t>
            </a:r>
            <a:r>
              <a:rPr lang="en-US" dirty="0" smtClean="0"/>
              <a:t> 			19</a:t>
            </a:r>
            <a:endParaRPr lang="en-US" b="1" dirty="0">
              <a:latin typeface="Univers LT Std 57 Cn" panose="020B0506020202050204" pitchFamily="34" charset="0"/>
            </a:endParaRPr>
          </a:p>
        </p:txBody>
      </p:sp>
    </p:spTree>
    <p:extLst>
      <p:ext uri="{BB962C8B-B14F-4D97-AF65-F5344CB8AC3E}">
        <p14:creationId xmlns:p14="http://schemas.microsoft.com/office/powerpoint/2010/main" val="1960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Audience Drilldown</a:t>
            </a:r>
            <a:endParaRPr lang="en-US" dirty="0">
              <a:solidFill>
                <a:srgbClr val="C80F2E"/>
              </a:solidFill>
              <a:latin typeface="ITC Berkeley Oldstyle Std Blk" panose="02090803060306020404" pitchFamily="18" charset="0"/>
            </a:endParaRPr>
          </a:p>
        </p:txBody>
      </p:sp>
      <p:sp>
        <p:nvSpPr>
          <p:cNvPr id="3" name="Rectangle 2"/>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1051560" y="942132"/>
            <a:ext cx="10530840" cy="5170646"/>
          </a:xfrm>
          <a:prstGeom prst="rect">
            <a:avLst/>
          </a:prstGeom>
          <a:noFill/>
        </p:spPr>
        <p:txBody>
          <a:bodyPr wrap="square" rtlCol="0">
            <a:spAutoFit/>
          </a:bodyPr>
          <a:lstStyle/>
          <a:p>
            <a:r>
              <a:rPr lang="en-US" sz="2600" b="1" dirty="0" smtClean="0">
                <a:latin typeface="Univers LT Std 57 Cn" panose="020B0506020202050204" pitchFamily="34" charset="0"/>
              </a:rPr>
              <a:t>Top Cities</a:t>
            </a:r>
            <a:r>
              <a:rPr lang="en-US" sz="2600" b="1" dirty="0">
                <a:latin typeface="Univers LT Std 57 Cn" panose="020B0506020202050204" pitchFamily="34" charset="0"/>
              </a:rPr>
              <a:t> </a:t>
            </a:r>
            <a:r>
              <a:rPr lang="en-US" sz="2600" b="1" dirty="0" smtClean="0">
                <a:latin typeface="Univers LT Std 57 Cn" panose="020B0506020202050204" pitchFamily="34" charset="0"/>
              </a:rPr>
              <a:t>      % </a:t>
            </a:r>
            <a:r>
              <a:rPr lang="en-US" sz="2600" b="1" dirty="0">
                <a:latin typeface="Univers LT Std 57 Cn" panose="020B0506020202050204" pitchFamily="34" charset="0"/>
              </a:rPr>
              <a:t>of traffic in </a:t>
            </a:r>
            <a:r>
              <a:rPr lang="en-US" sz="2600" b="1" dirty="0" smtClean="0">
                <a:latin typeface="Univers LT Std 57 Cn" panose="020B0506020202050204" pitchFamily="34" charset="0"/>
              </a:rPr>
              <a:t>2017/2016</a:t>
            </a:r>
            <a:r>
              <a:rPr lang="en-US" sz="2600" b="1" dirty="0">
                <a:latin typeface="Univers LT Std 57 Cn" panose="020B0506020202050204" pitchFamily="34" charset="0"/>
              </a:rPr>
              <a:t>	</a:t>
            </a:r>
            <a:r>
              <a:rPr lang="en-US" sz="2600" b="1" dirty="0" smtClean="0">
                <a:latin typeface="Univers LT Std 57 Cn" panose="020B0506020202050204" pitchFamily="34" charset="0"/>
              </a:rPr>
              <a:t>     % </a:t>
            </a:r>
            <a:r>
              <a:rPr lang="en-US" sz="2600" b="1" dirty="0">
                <a:latin typeface="Univers LT Std 57 Cn" panose="020B0506020202050204" pitchFamily="34" charset="0"/>
              </a:rPr>
              <a:t>Change between </a:t>
            </a:r>
            <a:r>
              <a:rPr lang="en-US" sz="2600" b="1" dirty="0" smtClean="0">
                <a:latin typeface="Univers LT Std 57 Cn" panose="020B0506020202050204" pitchFamily="34" charset="0"/>
              </a:rPr>
              <a:t>2016-2017</a:t>
            </a:r>
            <a:r>
              <a:rPr lang="en-US" sz="1600" dirty="0">
                <a:latin typeface="Univers LT Std 57 Cn" panose="020B0506020202050204" pitchFamily="34" charset="0"/>
              </a:rPr>
              <a:t>	</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a:latin typeface="Univers LT Std 57 Cn" panose="020B0506020202050204" pitchFamily="34" charset="0"/>
              </a:rPr>
              <a:t>Ames			</a:t>
            </a:r>
            <a:r>
              <a:rPr lang="en-US" sz="2400" dirty="0" smtClean="0">
                <a:latin typeface="Univers LT Std 57 Cn" panose="020B0506020202050204" pitchFamily="34" charset="0"/>
              </a:rPr>
              <a:t>38.55% / 34.40%</a:t>
            </a:r>
            <a:r>
              <a:rPr lang="en-US" sz="2400" dirty="0">
                <a:latin typeface="Univers LT Std 57 Cn" panose="020B0506020202050204" pitchFamily="34" charset="0"/>
              </a:rPr>
              <a:t>			</a:t>
            </a:r>
            <a:r>
              <a:rPr lang="en-US" sz="2400" dirty="0" smtClean="0">
                <a:latin typeface="Univers LT Std 57 Cn" panose="020B0506020202050204" pitchFamily="34" charset="0"/>
              </a:rPr>
              <a:t>+5.20%</a:t>
            </a:r>
            <a:endParaRPr lang="en-US" sz="2400" dirty="0">
              <a:latin typeface="Univers LT Std 57 Cn" panose="020B0506020202050204" pitchFamily="34" charset="0"/>
            </a:endParaRPr>
          </a:p>
          <a:p>
            <a:r>
              <a:rPr lang="en-US" sz="2400" dirty="0" smtClean="0">
                <a:latin typeface="Univers LT Std 57 Cn" panose="020B0506020202050204" pitchFamily="34" charset="0"/>
              </a:rPr>
              <a:t>Des Moines</a:t>
            </a:r>
            <a:r>
              <a:rPr lang="en-US" sz="2400" dirty="0">
                <a:latin typeface="Univers LT Std 57 Cn" panose="020B0506020202050204" pitchFamily="34" charset="0"/>
              </a:rPr>
              <a:t>		</a:t>
            </a:r>
            <a:r>
              <a:rPr lang="en-US" sz="2400" dirty="0" smtClean="0">
                <a:latin typeface="Univers LT Std 57 Cn" panose="020B0506020202050204" pitchFamily="34" charset="0"/>
              </a:rPr>
              <a:t>3.42% / 3.43%</a:t>
            </a:r>
            <a:r>
              <a:rPr lang="en-US" sz="2400" dirty="0">
                <a:latin typeface="Univers LT Std 57 Cn" panose="020B0506020202050204" pitchFamily="34" charset="0"/>
              </a:rPr>
              <a:t>			</a:t>
            </a:r>
            <a:r>
              <a:rPr lang="en-US" sz="2400" dirty="0" smtClean="0">
                <a:latin typeface="Univers LT Std 57 Cn" panose="020B0506020202050204" pitchFamily="34" charset="0"/>
              </a:rPr>
              <a:t>	-6.32%</a:t>
            </a:r>
            <a:endParaRPr lang="en-US" sz="2400" dirty="0">
              <a:latin typeface="Univers LT Std 57 Cn" panose="020B0506020202050204" pitchFamily="34" charset="0"/>
            </a:endParaRPr>
          </a:p>
          <a:p>
            <a:r>
              <a:rPr lang="en-US" sz="2400" dirty="0" smtClean="0">
                <a:latin typeface="Univers LT Std 57 Cn" panose="020B0506020202050204" pitchFamily="34" charset="0"/>
              </a:rPr>
              <a:t>Omaha	</a:t>
            </a:r>
            <a:r>
              <a:rPr lang="en-US" sz="2400" dirty="0">
                <a:latin typeface="Univers LT Std 57 Cn" panose="020B0506020202050204" pitchFamily="34" charset="0"/>
              </a:rPr>
              <a:t>		</a:t>
            </a:r>
            <a:r>
              <a:rPr lang="en-US" sz="2400" dirty="0" smtClean="0">
                <a:latin typeface="Univers LT Std 57 Cn" panose="020B0506020202050204" pitchFamily="34" charset="0"/>
              </a:rPr>
              <a:t>2.28% / 2.83%</a:t>
            </a:r>
            <a:r>
              <a:rPr lang="en-US" sz="2400" dirty="0">
                <a:latin typeface="Univers LT Std 57 Cn" panose="020B0506020202050204" pitchFamily="34" charset="0"/>
              </a:rPr>
              <a:t>			</a:t>
            </a:r>
            <a:r>
              <a:rPr lang="en-US" sz="2400" dirty="0" smtClean="0">
                <a:latin typeface="Univers LT Std 57 Cn" panose="020B0506020202050204" pitchFamily="34" charset="0"/>
              </a:rPr>
              <a:t>	-24.61%</a:t>
            </a:r>
            <a:endParaRPr lang="en-US" sz="2400" dirty="0">
              <a:latin typeface="Univers LT Std 57 Cn" panose="020B0506020202050204" pitchFamily="34" charset="0"/>
            </a:endParaRPr>
          </a:p>
          <a:p>
            <a:r>
              <a:rPr lang="en-US" sz="2400" dirty="0">
                <a:latin typeface="Univers LT Std 57 Cn" panose="020B0506020202050204" pitchFamily="34" charset="0"/>
              </a:rPr>
              <a:t>West Des Moines	</a:t>
            </a:r>
            <a:r>
              <a:rPr lang="en-US" sz="2400" dirty="0" smtClean="0">
                <a:latin typeface="Univers LT Std 57 Cn" panose="020B0506020202050204" pitchFamily="34" charset="0"/>
              </a:rPr>
              <a:t>1.78% / 1.17%</a:t>
            </a:r>
            <a:r>
              <a:rPr lang="en-US" sz="2400" dirty="0">
                <a:latin typeface="Univers LT Std 57 Cn" panose="020B0506020202050204" pitchFamily="34" charset="0"/>
              </a:rPr>
              <a:t>			</a:t>
            </a:r>
            <a:r>
              <a:rPr lang="en-US" sz="2400" dirty="0" smtClean="0">
                <a:latin typeface="Univers LT Std 57 Cn" panose="020B0506020202050204" pitchFamily="34" charset="0"/>
              </a:rPr>
              <a:t>	+42.93%</a:t>
            </a:r>
            <a:endParaRPr lang="en-US" sz="2400" dirty="0">
              <a:latin typeface="Univers LT Std 57 Cn" panose="020B0506020202050204" pitchFamily="34" charset="0"/>
            </a:endParaRPr>
          </a:p>
          <a:p>
            <a:r>
              <a:rPr lang="en-US" sz="2400" dirty="0" smtClean="0">
                <a:latin typeface="Univers LT Std 57 Cn" panose="020B0506020202050204" pitchFamily="34" charset="0"/>
              </a:rPr>
              <a:t>Chicago</a:t>
            </a:r>
            <a:r>
              <a:rPr lang="en-US" sz="2400" dirty="0">
                <a:latin typeface="Univers LT Std 57 Cn" panose="020B0506020202050204" pitchFamily="34" charset="0"/>
              </a:rPr>
              <a:t>		</a:t>
            </a:r>
            <a:r>
              <a:rPr lang="en-US" sz="2400" dirty="0" smtClean="0">
                <a:latin typeface="Univers LT Std 57 Cn" panose="020B0506020202050204" pitchFamily="34" charset="0"/>
              </a:rPr>
              <a:t>1.46% </a:t>
            </a:r>
            <a:r>
              <a:rPr lang="en-US" sz="2400" dirty="0">
                <a:latin typeface="Univers LT Std 57 Cn" panose="020B0506020202050204" pitchFamily="34" charset="0"/>
              </a:rPr>
              <a:t>/ </a:t>
            </a:r>
            <a:r>
              <a:rPr lang="en-US" sz="2400" dirty="0" smtClean="0">
                <a:latin typeface="Univers LT Std 57 Cn" panose="020B0506020202050204" pitchFamily="34" charset="0"/>
              </a:rPr>
              <a:t>0.65%</a:t>
            </a:r>
            <a:r>
              <a:rPr lang="en-US" sz="2400" dirty="0">
                <a:latin typeface="Univers LT Std 57 Cn" panose="020B0506020202050204" pitchFamily="34" charset="0"/>
              </a:rPr>
              <a:t>				</a:t>
            </a:r>
            <a:r>
              <a:rPr lang="en-US" sz="2400" dirty="0" smtClean="0">
                <a:latin typeface="Univers LT Std 57 Cn" panose="020B0506020202050204" pitchFamily="34" charset="0"/>
              </a:rPr>
              <a:t>+111.36%</a:t>
            </a:r>
            <a:endParaRPr lang="en-US" sz="2400" dirty="0">
              <a:latin typeface="Univers LT Std 57 Cn" panose="020B0506020202050204" pitchFamily="34" charset="0"/>
            </a:endParaRPr>
          </a:p>
          <a:p>
            <a:r>
              <a:rPr lang="en-US" sz="2400" dirty="0" smtClean="0">
                <a:latin typeface="Univers LT Std 57 Cn" panose="020B0506020202050204" pitchFamily="34" charset="0"/>
              </a:rPr>
              <a:t>Ankeny	</a:t>
            </a:r>
            <a:r>
              <a:rPr lang="en-US" sz="2400" dirty="0">
                <a:latin typeface="Univers LT Std 57 Cn" panose="020B0506020202050204" pitchFamily="34" charset="0"/>
              </a:rPr>
              <a:t>		</a:t>
            </a:r>
            <a:r>
              <a:rPr lang="en-US" sz="2400" dirty="0" smtClean="0">
                <a:latin typeface="Univers LT Std 57 Cn" panose="020B0506020202050204" pitchFamily="34" charset="0"/>
              </a:rPr>
              <a:t>1.06% </a:t>
            </a:r>
            <a:r>
              <a:rPr lang="en-US" sz="2400" dirty="0">
                <a:latin typeface="Univers LT Std 57 Cn" panose="020B0506020202050204" pitchFamily="34" charset="0"/>
              </a:rPr>
              <a:t>/ </a:t>
            </a:r>
            <a:r>
              <a:rPr lang="en-US" sz="2400" dirty="0" smtClean="0">
                <a:latin typeface="Univers LT Std 57 Cn" panose="020B0506020202050204" pitchFamily="34" charset="0"/>
              </a:rPr>
              <a:t>0.89%</a:t>
            </a:r>
            <a:r>
              <a:rPr lang="en-US" sz="2400" dirty="0">
                <a:latin typeface="Univers LT Std 57 Cn" panose="020B0506020202050204" pitchFamily="34" charset="0"/>
              </a:rPr>
              <a:t>				</a:t>
            </a:r>
            <a:r>
              <a:rPr lang="en-US" sz="2400" dirty="0" smtClean="0">
                <a:latin typeface="Univers LT Std 57 Cn" panose="020B0506020202050204" pitchFamily="34" charset="0"/>
              </a:rPr>
              <a:t>+11.19%</a:t>
            </a:r>
            <a:endParaRPr lang="en-US" sz="2400" dirty="0">
              <a:latin typeface="Univers LT Std 57 Cn" panose="020B0506020202050204" pitchFamily="34" charset="0"/>
            </a:endParaRPr>
          </a:p>
          <a:p>
            <a:r>
              <a:rPr lang="en-US" sz="2400" dirty="0" smtClean="0">
                <a:latin typeface="Univers LT Std 57 Cn" panose="020B0506020202050204" pitchFamily="34" charset="0"/>
              </a:rPr>
              <a:t>Madison</a:t>
            </a:r>
            <a:r>
              <a:rPr lang="en-US" sz="2400" dirty="0">
                <a:latin typeface="Univers LT Std 57 Cn" panose="020B0506020202050204" pitchFamily="34" charset="0"/>
              </a:rPr>
              <a:t>		</a:t>
            </a:r>
            <a:r>
              <a:rPr lang="en-US" sz="2400" dirty="0" smtClean="0">
                <a:latin typeface="Univers LT Std 57 Cn" panose="020B0506020202050204" pitchFamily="34" charset="0"/>
              </a:rPr>
              <a:t>0.86% / 0.24%</a:t>
            </a:r>
            <a:r>
              <a:rPr lang="en-US" sz="2400" dirty="0">
                <a:latin typeface="Univers LT Std 57 Cn" panose="020B0506020202050204" pitchFamily="34" charset="0"/>
              </a:rPr>
              <a:t>			</a:t>
            </a:r>
            <a:r>
              <a:rPr lang="en-US" sz="2400" dirty="0" smtClean="0">
                <a:latin typeface="Univers LT Std 57 Cn" panose="020B0506020202050204" pitchFamily="34" charset="0"/>
              </a:rPr>
              <a:t>	+234.92%</a:t>
            </a:r>
          </a:p>
          <a:p>
            <a:r>
              <a:rPr lang="en-US" sz="2400" dirty="0" smtClean="0">
                <a:latin typeface="Univers LT Std 57 Cn" panose="020B0506020202050204" pitchFamily="34" charset="0"/>
              </a:rPr>
              <a:t>New York		0.68% / 0.74%				-14.69%</a:t>
            </a:r>
            <a:endParaRPr lang="en-US" sz="2400" dirty="0">
              <a:latin typeface="Univers LT Std 57 Cn" panose="020B0506020202050204" pitchFamily="34" charset="0"/>
            </a:endParaRPr>
          </a:p>
          <a:p>
            <a:r>
              <a:rPr lang="en-US" dirty="0">
                <a:latin typeface="Univers LT Std 57 Cn" panose="020B0506020202050204" pitchFamily="34" charset="0"/>
              </a:rPr>
              <a:t> </a:t>
            </a:r>
          </a:p>
          <a:p>
            <a:r>
              <a:rPr lang="en-US" b="1" dirty="0">
                <a:latin typeface="Univers LT Std 57 Cn" panose="020B0506020202050204" pitchFamily="34" charset="0"/>
              </a:rPr>
              <a:t>Rounding out the top 25:</a:t>
            </a:r>
            <a:r>
              <a:rPr lang="en-US" dirty="0">
                <a:latin typeface="Univers LT Std 57 Cn" panose="020B0506020202050204" pitchFamily="34" charset="0"/>
              </a:rPr>
              <a:t> Cedar Rapids (IA</a:t>
            </a:r>
            <a:r>
              <a:rPr lang="en-US" dirty="0" smtClean="0">
                <a:latin typeface="Univers LT Std 57 Cn" panose="020B0506020202050204" pitchFamily="34" charset="0"/>
              </a:rPr>
              <a:t>), Minneapolis (MN), Iowa City (IA), Urbandale (IA), Houston (TX), Washington (D.C), Bengaluru (India), Boone (IA), Davenport (IA), London (United Kingdom), Karachi (Pakistan), Los Angeles (CA), Waterloo (IA), Lahore (Pakistan), Cedar Falls (IA), Hyderabad (India)</a:t>
            </a:r>
            <a:r>
              <a:rPr lang="en-US" dirty="0">
                <a:latin typeface="Univers LT Std 57 Cn" panose="020B0506020202050204" pitchFamily="34" charset="0"/>
              </a:rPr>
              <a:t>	</a:t>
            </a:r>
          </a:p>
          <a:p>
            <a:endParaRPr lang="en-US" sz="2400" dirty="0">
              <a:latin typeface="Univers LT Std 57 Cn" panose="020B0506020202050204" pitchFamily="34" charset="0"/>
            </a:endParaRPr>
          </a:p>
        </p:txBody>
      </p:sp>
    </p:spTree>
    <p:extLst>
      <p:ext uri="{BB962C8B-B14F-4D97-AF65-F5344CB8AC3E}">
        <p14:creationId xmlns:p14="http://schemas.microsoft.com/office/powerpoint/2010/main" val="2581013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a:hlinkClick r:id="rId3"/>
              </a:rPr>
              <a:t>/awards/chs-recipients/2012-2/nana-osei-kofi</a:t>
            </a:r>
            <a:r>
              <a:rPr lang="en-US" dirty="0" smtClean="0">
                <a:hlinkClick r:id="rId3"/>
              </a:rPr>
              <a:t>/</a:t>
            </a:r>
            <a:r>
              <a:rPr lang="en-US" dirty="0" smtClean="0"/>
              <a:t> 			19</a:t>
            </a:r>
            <a:endParaRPr lang="en-US" b="1" dirty="0" smtClean="0">
              <a:latin typeface="Univers LT Std 57 Cn" panose="020B0506020202050204" pitchFamily="34" charset="0"/>
            </a:endParaRP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/awards/chs-recipients/2013-2/tera-lawson</a:t>
            </a:r>
            <a:r>
              <a:rPr lang="en-US" dirty="0" smtClean="0">
                <a:hlinkClick r:id="rId4"/>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/dynette-mosher</a:t>
            </a:r>
            <a:r>
              <a:rPr lang="en-US" dirty="0" smtClean="0">
                <a:hlinkClick r:id="rId5"/>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/faculty-staff/sustainability/sustainability-resources</a:t>
            </a:r>
            <a:r>
              <a:rPr lang="en-US" dirty="0" smtClean="0">
                <a:hlinkClick r:id="rId6"/>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/international/program-development-grants</a:t>
            </a:r>
            <a:r>
              <a:rPr lang="en-US" dirty="0" smtClean="0">
                <a:hlinkClick r:id="rId7"/>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/multicultural-programs-office/get-connected</a:t>
            </a:r>
            <a:r>
              <a:rPr lang="en-US" dirty="0" smtClean="0">
                <a:hlinkClick r:id="rId8"/>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/prospective/visit/group_visits</a:t>
            </a:r>
            <a:r>
              <a:rPr lang="en-US" dirty="0" smtClean="0">
                <a:hlinkClick r:id="rId9"/>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/tips/products/microsoft/auto-list-formation</a:t>
            </a:r>
            <a:r>
              <a:rPr lang="en-US" dirty="0" smtClean="0">
                <a:hlinkClick r:id="rId10"/>
              </a:rPr>
              <a:t>/</a:t>
            </a:r>
            <a:r>
              <a:rPr lang="en-US" dirty="0" smtClean="0"/>
              <a:t> 			19</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/awards/chs-recipients/2013-2/gayle-luze</a:t>
            </a:r>
            <a:r>
              <a:rPr lang="en-US" dirty="0" smtClean="0">
                <a:hlinkClick r:id="rId11"/>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/awards/chs-recipients/2014-2/jaqueline-krogh</a:t>
            </a:r>
            <a:r>
              <a:rPr lang="en-US" dirty="0" smtClean="0">
                <a:hlinkClick r:id="rId12"/>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/awards/chs-recipients/chs-2009/lori-d-patton</a:t>
            </a:r>
            <a:r>
              <a:rPr lang="en-US" dirty="0" smtClean="0">
                <a:hlinkClick r:id="rId13"/>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/current-students/multicultural-programs/request-a-tutor</a:t>
            </a:r>
            <a:r>
              <a:rPr lang="en-US" dirty="0" smtClean="0">
                <a:hlinkClick r:id="rId14"/>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/current-students/multicultural-programs/scholarships</a:t>
            </a:r>
            <a:r>
              <a:rPr lang="en-US" dirty="0" smtClean="0">
                <a:hlinkClick r:id="rId15"/>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/faculty-staff/committees/diversity-equity-and-community/articles</a:t>
            </a:r>
            <a:r>
              <a:rPr lang="en-US" dirty="0" smtClean="0">
                <a:hlinkClick r:id="rId16"/>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smtClean="0">
                <a:hlinkClick r:id="rId17"/>
              </a:rPr>
              <a:t>/it/labs/facilities.htm</a:t>
            </a:r>
            <a:r>
              <a:rPr lang="en-US" dirty="0" smtClean="0"/>
              <a:t> 						18</a:t>
            </a:r>
            <a:endParaRPr lang="en-US" b="1" dirty="0">
              <a:latin typeface="Univers LT Std 57 Cn" panose="020B0506020202050204" pitchFamily="34" charset="0"/>
            </a:endParaRPr>
          </a:p>
          <a:p>
            <a:pPr>
              <a:lnSpc>
                <a:spcPts val="2600"/>
              </a:lnSpc>
            </a:pPr>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481984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54657" y="796874"/>
            <a:ext cx="10356471" cy="5427127"/>
          </a:xfrm>
          <a:prstGeom prst="rect">
            <a:avLst/>
          </a:prstGeom>
          <a:noFill/>
        </p:spPr>
        <p:txBody>
          <a:bodyPr wrap="square" rtlCol="0">
            <a:spAutoFit/>
          </a:bodyPr>
          <a:lstStyle/>
          <a:p>
            <a:pPr>
              <a:lnSpc>
                <a:spcPts val="2600"/>
              </a:lnSpc>
            </a:pPr>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smtClean="0">
                <a:hlinkClick r:id="rId3"/>
              </a:rPr>
              <a:t>/it/requestforms/homepage.php</a:t>
            </a:r>
            <a:r>
              <a:rPr lang="en-US" dirty="0" smtClean="0"/>
              <a:t> 			18  		</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/prospective/transfer-plans-and-information/early-childhood-educatio n-transfer-plans</a:t>
            </a:r>
            <a:r>
              <a:rPr lang="en-US" dirty="0" smtClean="0">
                <a:hlinkClick r:id="rId4"/>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/safety</a:t>
            </a:r>
            <a:r>
              <a:rPr lang="en-US" dirty="0" smtClean="0">
                <a:hlinkClick r:id="rId5"/>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/student-services/adviser-resources/academic-advising</a:t>
            </a:r>
            <a:r>
              <a:rPr lang="en-US" dirty="0" smtClean="0">
                <a:hlinkClick r:id="rId6"/>
              </a:rPr>
              <a:t>/</a:t>
            </a:r>
            <a:r>
              <a:rPr lang="en-US" dirty="0" smtClean="0"/>
              <a:t> 	18</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/alumni/awards/2012-chs-alumni-awards</a:t>
            </a:r>
            <a:r>
              <a:rPr lang="en-US" dirty="0" smtClean="0">
                <a:hlinkClick r:id="rId7"/>
              </a:rPr>
              <a:t>/</a:t>
            </a:r>
            <a:r>
              <a:rPr lang="en-US" dirty="0" smtClean="0"/>
              <a:t> 		17</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/awards/chs-recipients/2015-2/denise-nichols</a:t>
            </a:r>
            <a:r>
              <a:rPr lang="en-US" dirty="0" smtClean="0">
                <a:hlinkClick r:id="rId8"/>
              </a:rPr>
              <a:t>/</a:t>
            </a:r>
            <a:r>
              <a:rPr lang="en-US" dirty="0" smtClean="0"/>
              <a:t> 		17</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/awards/chs-recipients/chs-2009</a:t>
            </a:r>
            <a:r>
              <a:rPr lang="en-US" dirty="0" smtClean="0">
                <a:hlinkClick r:id="rId9"/>
              </a:rPr>
              <a:t>/</a:t>
            </a:r>
            <a:r>
              <a:rPr lang="en-US" dirty="0" smtClean="0"/>
              <a:t> 	  		17		</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/awards/facstaff/career-achievement-in-research-award</a:t>
            </a:r>
            <a:r>
              <a:rPr lang="en-US" dirty="0" smtClean="0">
                <a:hlinkClick r:id="rId10"/>
              </a:rPr>
              <a:t>/</a:t>
            </a:r>
            <a:r>
              <a:rPr lang="en-US" dirty="0" smtClean="0"/>
              <a:t> 	17</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/awards/university-awards/2015-2</a:t>
            </a:r>
            <a:r>
              <a:rPr lang="en-US" dirty="0" smtClean="0">
                <a:hlinkClick r:id="rId11"/>
              </a:rPr>
              <a:t>/</a:t>
            </a:r>
            <a:r>
              <a:rPr lang="en-US" dirty="0" smtClean="0"/>
              <a:t> 			17</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/current-students/student-profiles/student-profiles-archive/fshn</a:t>
            </a:r>
            <a:r>
              <a:rPr lang="en-US" dirty="0" smtClean="0">
                <a:hlinkClick r:id="rId12"/>
              </a:rPr>
              <a:t>/</a:t>
            </a:r>
            <a:r>
              <a:rPr lang="en-US" dirty="0" smtClean="0"/>
              <a:t> 17</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/about-2/people/deans-advisory-council/2013-14-deans-advisory-cou </a:t>
            </a:r>
            <a:r>
              <a:rPr lang="en-US" dirty="0" err="1">
                <a:hlinkClick r:id="rId13"/>
              </a:rPr>
              <a:t>ncil</a:t>
            </a:r>
            <a:r>
              <a:rPr lang="en-US" dirty="0" smtClean="0">
                <a:hlinkClick r:id="rId13"/>
              </a:rPr>
              <a:t>/</a:t>
            </a:r>
            <a:r>
              <a:rPr lang="en-US" dirty="0" smtClean="0"/>
              <a:t> 16</a:t>
            </a:r>
            <a:endParaRPr lang="en-US" b="1" dirty="0" smtClean="0">
              <a:latin typeface="Univers LT Std 57 Cn" panose="020B0506020202050204" pitchFamily="34" charset="0"/>
            </a:endParaRPr>
          </a:p>
          <a:p>
            <a:pPr>
              <a:lnSpc>
                <a:spcPts val="2600"/>
              </a:lnSpc>
            </a:pPr>
            <a:r>
              <a:rPr lang="en-US" b="1" dirty="0" smtClean="0">
                <a:latin typeface="Univers LT Std 57 Cn" panose="020B0506020202050204" pitchFamily="34" charset="0"/>
                <a:hlinkClick r:id="rId14"/>
              </a:rPr>
              <a:t>http</a:t>
            </a:r>
            <a:r>
              <a:rPr lang="en-US" b="1" dirty="0">
                <a:latin typeface="Univers LT Std 57 Cn" panose="020B0506020202050204" pitchFamily="34" charset="0"/>
                <a:hlinkClick r:id="rId14"/>
              </a:rPr>
              <a:t>://</a:t>
            </a:r>
            <a:r>
              <a:rPr lang="en-US" b="1" dirty="0" smtClean="0">
                <a:latin typeface="Univers LT Std 57 Cn" panose="020B0506020202050204" pitchFamily="34" charset="0"/>
                <a:hlinkClick r:id="rId14"/>
              </a:rPr>
              <a:t>www.hs.iastate.edu</a:t>
            </a:r>
            <a:r>
              <a:rPr lang="en-US" dirty="0">
                <a:hlinkClick r:id="rId14"/>
              </a:rPr>
              <a:t>/alumni/awards/201-alumni</a:t>
            </a:r>
            <a:r>
              <a:rPr lang="en-US" dirty="0" smtClean="0">
                <a:hlinkClick r:id="rId14"/>
              </a:rPr>
              <a:t>/</a:t>
            </a:r>
            <a:r>
              <a:rPr lang="en-US" dirty="0" smtClean="0"/>
              <a:t> 				16</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/alumni/awards/2013-chs-alumni-awards</a:t>
            </a:r>
            <a:r>
              <a:rPr lang="en-US" dirty="0" smtClean="0">
                <a:hlinkClick r:id="rId15"/>
              </a:rPr>
              <a:t>/</a:t>
            </a:r>
            <a:r>
              <a:rPr lang="en-US" dirty="0" smtClean="0"/>
              <a:t> 		16</a:t>
            </a:r>
            <a:endParaRPr lang="en-US" b="1" dirty="0">
              <a:latin typeface="Univers LT Std 57 Cn" panose="020B0506020202050204" pitchFamily="34" charset="0"/>
            </a:endParaRPr>
          </a:p>
          <a:p>
            <a:pPr>
              <a:lnSpc>
                <a:spcPts val="2600"/>
              </a:lnSpc>
            </a:pPr>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/alumni/newsletter/dean-whites-retirement-announcement</a:t>
            </a:r>
            <a:r>
              <a:rPr lang="en-US" dirty="0" smtClean="0">
                <a:hlinkClick r:id="rId16"/>
              </a:rPr>
              <a:t>/</a:t>
            </a:r>
            <a:r>
              <a:rPr lang="en-US" dirty="0" smtClean="0"/>
              <a:t> 16</a:t>
            </a:r>
            <a:endParaRPr lang="en-US" b="1" dirty="0">
              <a:latin typeface="Univers LT Std 57 Cn" panose="020B0506020202050204" pitchFamily="34" charset="0"/>
            </a:endParaRPr>
          </a:p>
          <a:p>
            <a:pPr>
              <a:lnSpc>
                <a:spcPts val="2600"/>
              </a:lnSpc>
            </a:pPr>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428261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a:latin typeface="Univers LT Std 57 Cn" panose="020B0506020202050204" pitchFamily="34" charset="0"/>
                <a:hlinkClick r:id="rId3"/>
              </a:rPr>
              <a:t>http://</a:t>
            </a:r>
            <a:r>
              <a:rPr lang="en-US" b="1" dirty="0" smtClean="0">
                <a:latin typeface="Univers LT Std 57 Cn" panose="020B0506020202050204" pitchFamily="34" charset="0"/>
                <a:hlinkClick r:id="rId3"/>
              </a:rPr>
              <a:t>www.hs.iastate.edu</a:t>
            </a:r>
            <a:r>
              <a:rPr lang="en-US" dirty="0" smtClean="0">
                <a:hlinkClick r:id="rId3"/>
              </a:rPr>
              <a:t>/awards/chs-recipients/2014-2/carl-smith/</a:t>
            </a:r>
            <a:r>
              <a:rPr lang="en-US" dirty="0" smtClean="0"/>
              <a:t> 			16</a:t>
            </a:r>
          </a:p>
          <a:p>
            <a:r>
              <a:rPr lang="en-US" b="1" dirty="0" smtClean="0">
                <a:latin typeface="Univers LT Std 57 Cn" panose="020B0506020202050204" pitchFamily="34" charset="0"/>
                <a:hlinkClick r:id="rId4"/>
              </a:rPr>
              <a:t>http://www.hs.iastate.edu</a:t>
            </a:r>
            <a:r>
              <a:rPr lang="en-US" dirty="0">
                <a:hlinkClick r:id="rId4"/>
              </a:rPr>
              <a:t>/awards/chs-recipients/2014-2/theresa-boettcher</a:t>
            </a:r>
            <a:r>
              <a:rPr lang="en-US" dirty="0" smtClean="0">
                <a:hlinkClick r:id="rId4"/>
              </a:rPr>
              <a:t>/</a:t>
            </a:r>
            <a:r>
              <a:rPr lang="en-US" dirty="0" smtClean="0"/>
              <a:t> 			16</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/awards/deans-faculty-fellows-award/2016-2018-linda-niehm</a:t>
            </a:r>
            <a:r>
              <a:rPr lang="en-US" dirty="0" smtClean="0">
                <a:hlinkClick r:id="rId5"/>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/awards/university-awards/2010-university/mary-meier</a:t>
            </a:r>
            <a:r>
              <a:rPr lang="en-US" dirty="0" smtClean="0">
                <a:hlinkClick r:id="rId6"/>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/awards/university-awards/2014-university-awards</a:t>
            </a:r>
            <a:r>
              <a:rPr lang="en-US" dirty="0" smtClean="0">
                <a:hlinkClick r:id="rId7"/>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/awards/university-awards/2014-university-awards/linda-niehm</a:t>
            </a:r>
            <a:r>
              <a:rPr lang="en-US" dirty="0" smtClean="0">
                <a:hlinkClick r:id="rId8"/>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/exhibits/admin</a:t>
            </a:r>
            <a:r>
              <a:rPr lang="en-US" dirty="0" smtClean="0">
                <a:hlinkClick r:id="rId9"/>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/faculty-staff/awards/chs-recipients/byron-brehm-stecher</a:t>
            </a:r>
            <a:r>
              <a:rPr lang="en-US" dirty="0" smtClean="0">
                <a:hlinkClick r:id="rId10"/>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/larry-ebbers</a:t>
            </a:r>
            <a:r>
              <a:rPr lang="en-US" dirty="0" smtClean="0">
                <a:hlinkClick r:id="rId11"/>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/multicultural-programs-office/get-connected/events</a:t>
            </a:r>
            <a:r>
              <a:rPr lang="en-US" dirty="0" smtClean="0">
                <a:hlinkClick r:id="rId12"/>
              </a:rPr>
              <a:t>/</a:t>
            </a:r>
            <a:r>
              <a:rPr lang="en-US" dirty="0" smtClean="0"/>
              <a:t> 		16</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/academics/honors/program-overview/admission</a:t>
            </a:r>
            <a:r>
              <a:rPr lang="en-US" dirty="0" smtClean="0">
                <a:hlinkClick r:id="rId13"/>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/alumni/awards/1997-chs-alumni-awards/willie-lee-campbell-glass</a:t>
            </a:r>
            <a:r>
              <a:rPr lang="en-US" dirty="0" smtClean="0">
                <a:hlinkClick r:id="rId14"/>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/alumni/awards/2011-chs-alumni-awards</a:t>
            </a:r>
            <a:r>
              <a:rPr lang="en-US" dirty="0" smtClean="0">
                <a:hlinkClick r:id="rId15"/>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rPr>
              <a:t>http://</a:t>
            </a:r>
            <a:r>
              <a:rPr lang="en-US" b="1" dirty="0" smtClean="0">
                <a:latin typeface="Univers LT Std 57 Cn" panose="020B0506020202050204" pitchFamily="34" charset="0"/>
              </a:rPr>
              <a:t>www.hs.iastate.edu</a:t>
            </a:r>
            <a:r>
              <a:rPr lang="en-US" dirty="0"/>
              <a:t>/alumni/awards/2011-chs-alumni-awards/larry-h-ebbers/ </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/awards/chs-recipients/2012-2/linda-svendsen</a:t>
            </a:r>
            <a:r>
              <a:rPr lang="en-US" dirty="0" smtClean="0">
                <a:hlinkClick r:id="rId16"/>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/awards/chs-recipients/2015-2/dennelle-hogan</a:t>
            </a:r>
            <a:r>
              <a:rPr lang="en-US" dirty="0" smtClean="0">
                <a:hlinkClick r:id="rId17"/>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/awards/chs-recipients/2016-2/jean-anderson</a:t>
            </a:r>
            <a:r>
              <a:rPr lang="en-US" dirty="0" smtClean="0">
                <a:hlinkClick r:id="rId18"/>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/faculty-staff/awards/2016-university-awards/nicci-port</a:t>
            </a:r>
            <a:r>
              <a:rPr lang="en-US" dirty="0" smtClean="0">
                <a:hlinkClick r:id="rId19"/>
              </a:rPr>
              <a:t>/</a:t>
            </a:r>
            <a:r>
              <a:rPr lang="en-US" dirty="0" smtClean="0"/>
              <a:t> 		15</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17792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/international/family-resources</a:t>
            </a:r>
            <a:r>
              <a:rPr lang="en-US" dirty="0" smtClean="0">
                <a:hlinkClick r:id="rId3"/>
              </a:rPr>
              <a:t>/</a:t>
            </a:r>
            <a:r>
              <a:rPr lang="en-US" dirty="0" smtClean="0"/>
              <a:t> 				15</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/prospective/find-majors/children-youth-family/pre-professional</a:t>
            </a:r>
            <a:r>
              <a:rPr lang="en-US" dirty="0" smtClean="0">
                <a:hlinkClick r:id="rId4"/>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/academics/honors/faculty-roles</a:t>
            </a:r>
            <a:r>
              <a:rPr lang="en-US" dirty="0" smtClean="0">
                <a:hlinkClick r:id="rId5"/>
              </a:rPr>
              <a:t>/</a:t>
            </a:r>
            <a:r>
              <a:rPr lang="en-US" dirty="0" smtClean="0"/>
              <a:t> 				15</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/alumni/alumni-awards/2017-chs-alumni-awards/constance-p-hargra </a:t>
            </a:r>
            <a:r>
              <a:rPr lang="en-US" dirty="0" err="1">
                <a:hlinkClick r:id="rId6"/>
              </a:rPr>
              <a:t>ve</a:t>
            </a:r>
            <a:r>
              <a:rPr lang="en-US" dirty="0" smtClean="0">
                <a:hlinkClick r:id="rId6"/>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smtClean="0">
                <a:hlinkClick r:id="rId7"/>
              </a:rPr>
              <a:t>/alumni/alumni-awards/2017-chs-alumni-awards/cristobal_salinas/</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smtClean="0">
                <a:hlinkClick r:id="rId8"/>
              </a:rPr>
              <a:t>/alumni/alumni-awards/2017-chs-alumni-awards/tinika-y-roland/</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/alumni/awards/2006-chs-alumni-awards/robert-reason</a:t>
            </a:r>
            <a:r>
              <a:rPr lang="en-US" dirty="0" smtClean="0">
                <a:hlinkClick r:id="rId9"/>
              </a:rPr>
              <a:t>/</a:t>
            </a:r>
            <a:r>
              <a:rPr lang="en-US" dirty="0" smtClean="0"/>
              <a:t> 		14 	</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/alumni/awards/2009-chs-alumni-awards/corly-brooke</a:t>
            </a:r>
            <a:r>
              <a:rPr lang="en-US" dirty="0" smtClean="0">
                <a:hlinkClick r:id="rId10"/>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/alumni/awards/2009-chs-alumni-awards/phil-caffrey</a:t>
            </a:r>
            <a:r>
              <a:rPr lang="en-US" dirty="0" smtClean="0">
                <a:hlinkClick r:id="rId11"/>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/alumni/awards/2010-alumni-awards/alumni-achievement-award-2</a:t>
            </a:r>
            <a:r>
              <a:rPr lang="en-US" dirty="0" smtClean="0">
                <a:hlinkClick r:id="rId12"/>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/alumni/awards/2010-alumni-awards/nancy-evans</a:t>
            </a:r>
            <a:r>
              <a:rPr lang="en-US" dirty="0" smtClean="0">
                <a:hlinkClick r:id="rId13"/>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/awards/chs-recipients/2013-2/eunice-bassler</a:t>
            </a:r>
            <a:r>
              <a:rPr lang="en-US" dirty="0" smtClean="0">
                <a:hlinkClick r:id="rId14"/>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/awards/chs-recipients/2015-2/katherine-rb</a:t>
            </a:r>
            <a:r>
              <a:rPr lang="en-US" dirty="0" smtClean="0">
                <a:hlinkClick r:id="rId15"/>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/awards/chs-recipients/2015-2/mary-jo-beckman</a:t>
            </a:r>
            <a:r>
              <a:rPr lang="en-US" dirty="0" smtClean="0">
                <a:hlinkClick r:id="rId16"/>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/awards/chs-recipients/chs-2009/manju-reddy</a:t>
            </a:r>
            <a:r>
              <a:rPr lang="en-US" dirty="0" smtClean="0">
                <a:hlinkClick r:id="rId17"/>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/awards/university-awards/2011-2</a:t>
            </a:r>
            <a:r>
              <a:rPr lang="en-US" dirty="0" smtClean="0">
                <a:hlinkClick r:id="rId18"/>
              </a:rPr>
              <a:t>/</a:t>
            </a:r>
            <a:r>
              <a:rPr lang="en-US" dirty="0" smtClean="0"/>
              <a:t>  				14	</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/awards/university-awards/2013-2</a:t>
            </a:r>
            <a:r>
              <a:rPr lang="en-US" dirty="0" smtClean="0">
                <a:hlinkClick r:id="rId19"/>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/content/multimedia</a:t>
            </a:r>
            <a:r>
              <a:rPr lang="en-US" dirty="0" smtClean="0">
                <a:hlinkClick r:id="rId20"/>
              </a:rPr>
              <a:t>/</a:t>
            </a:r>
            <a:r>
              <a:rPr lang="en-US" dirty="0" smtClean="0"/>
              <a:t> 					14</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128322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/current-students/international/program-development-grants/m-cathe </a:t>
            </a:r>
            <a:r>
              <a:rPr lang="en-US" dirty="0" err="1">
                <a:hlinkClick r:id="rId3"/>
              </a:rPr>
              <a:t>rine</a:t>
            </a:r>
            <a:r>
              <a:rPr lang="en-US" dirty="0">
                <a:hlinkClick r:id="rId3"/>
              </a:rPr>
              <a:t>-welsh-fund</a:t>
            </a:r>
            <a:r>
              <a:rPr lang="en-US" dirty="0" smtClean="0">
                <a:hlinkClick r:id="rId3"/>
              </a:rPr>
              <a:t>/</a:t>
            </a:r>
            <a:r>
              <a:rPr lang="en-US" dirty="0" smtClean="0"/>
              <a:t> 									14</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/current-students/student-profiles/student-profiles-archive/hdfs</a:t>
            </a:r>
            <a:r>
              <a:rPr lang="en-US" dirty="0" smtClean="0">
                <a:hlinkClick r:id="rId4"/>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/faculty-staff/awards/chs-recipients/laura-ellingson</a:t>
            </a:r>
            <a:r>
              <a:rPr lang="en-US" dirty="0" smtClean="0">
                <a:hlinkClick r:id="rId5"/>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/hs-week/call-for-research</a:t>
            </a:r>
            <a:r>
              <a:rPr lang="en-US" dirty="0" smtClean="0">
                <a:hlinkClick r:id="rId6"/>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/international-activities-grants</a:t>
            </a:r>
            <a:r>
              <a:rPr lang="en-US" dirty="0" smtClean="0">
                <a:hlinkClick r:id="rId7"/>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/prospective/find-majors/financial-literacy/family-finance</a:t>
            </a:r>
            <a:r>
              <a:rPr lang="en-US" dirty="0" smtClean="0">
                <a:hlinkClick r:id="rId8"/>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/research/research-archive</a:t>
            </a:r>
            <a:r>
              <a:rPr lang="en-US" dirty="0" smtClean="0">
                <a:hlinkClick r:id="rId9"/>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/safety/individual-responsibility</a:t>
            </a:r>
            <a:r>
              <a:rPr lang="en-US" dirty="0" smtClean="0">
                <a:hlinkClick r:id="rId10"/>
              </a:rPr>
              <a:t>/</a:t>
            </a:r>
            <a:r>
              <a:rPr lang="en-US" dirty="0" smtClean="0"/>
              <a:t> 				14</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smtClean="0">
                <a:hlinkClick r:id="rId11"/>
              </a:rPr>
              <a:t>/alumni/alumni-awards/2016-chs-alumni-awards/tyler-weig/</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/alumni/awards/1998-chs-alumni-awards/margaret-arcus</a:t>
            </a:r>
            <a:r>
              <a:rPr lang="en-US" dirty="0" smtClean="0">
                <a:hlinkClick r:id="rId12"/>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/alumni/awards/201-alumni/christopher-duree</a:t>
            </a:r>
            <a:r>
              <a:rPr lang="en-US" dirty="0" smtClean="0">
                <a:hlinkClick r:id="rId13"/>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/alumni/awards/2010-alumni-awards</a:t>
            </a:r>
            <a:r>
              <a:rPr lang="en-US" dirty="0" smtClean="0">
                <a:hlinkClick r:id="rId14"/>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/awards/chs-recipients/2008-2</a:t>
            </a:r>
            <a:r>
              <a:rPr lang="en-US" dirty="0" smtClean="0">
                <a:hlinkClick r:id="rId15"/>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/awards/chs-recipients/2012-2/janell-meyer</a:t>
            </a:r>
            <a:r>
              <a:rPr lang="en-US" dirty="0" smtClean="0">
                <a:hlinkClick r:id="rId16"/>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/awards/chs-recipients/chs-2010/sara-marcketti</a:t>
            </a:r>
            <a:r>
              <a:rPr lang="en-US" dirty="0" smtClean="0">
                <a:hlinkClick r:id="rId17"/>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/awards/facstaff/early-achievement-in-research-award</a:t>
            </a:r>
            <a:r>
              <a:rPr lang="en-US" dirty="0" smtClean="0">
                <a:hlinkClick r:id="rId18"/>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/awards/university-awards/2013-2/ann-marie-fiore</a:t>
            </a:r>
            <a:r>
              <a:rPr lang="en-US" dirty="0" smtClean="0">
                <a:hlinkClick r:id="rId19"/>
              </a:rPr>
              <a:t>/</a:t>
            </a:r>
            <a:r>
              <a:rPr lang="en-US" dirty="0" smtClean="0"/>
              <a:t> 		13</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2157059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/faculty-staff/awards/chs-recipients/jean-anderson-2</a:t>
            </a:r>
            <a:r>
              <a:rPr lang="en-US" dirty="0" smtClean="0">
                <a:hlinkClick r:id="rId3"/>
              </a:rPr>
              <a:t>/</a:t>
            </a:r>
            <a:r>
              <a:rPr lang="en-US" dirty="0" smtClean="0"/>
              <a:t> 		13</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/faculty-staff/awards/facstaff/professional-scientific-distinguished-se </a:t>
            </a:r>
            <a:r>
              <a:rPr lang="en-US" dirty="0" err="1">
                <a:hlinkClick r:id="rId4"/>
              </a:rPr>
              <a:t>rvice</a:t>
            </a:r>
            <a:r>
              <a:rPr lang="en-US" dirty="0" smtClean="0">
                <a:hlinkClick r:id="rId4"/>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/faculty-staff/committees/diversity-equity-and-community/articles-an d-notes/a-plea-for-civility</a:t>
            </a:r>
            <a:r>
              <a:rPr lang="en-US" dirty="0" smtClean="0">
                <a:hlinkClick r:id="rId5"/>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/faculty-staff/safety/safety-committee</a:t>
            </a:r>
            <a:r>
              <a:rPr lang="en-US" dirty="0" smtClean="0">
                <a:hlinkClick r:id="rId6"/>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/international/international-programs-committee</a:t>
            </a:r>
            <a:r>
              <a:rPr lang="en-US" dirty="0" smtClean="0">
                <a:hlinkClick r:id="rId7"/>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/prospective/find-majors/financial-literacy/housing-or-family-policy</a:t>
            </a:r>
            <a:r>
              <a:rPr lang="en-US" dirty="0" smtClean="0">
                <a:hlinkClick r:id="rId8"/>
              </a:rPr>
              <a:t>/</a:t>
            </a:r>
            <a:r>
              <a:rPr lang="en-US" dirty="0" smtClean="0"/>
              <a:t>     13</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/alumni/alumni-awards/2016-chs-alumni-awards/joyce-hoppes</a:t>
            </a:r>
            <a:r>
              <a:rPr lang="en-US" dirty="0" smtClean="0">
                <a:hlinkClick r:id="rId9"/>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/alumni/awards/1966-1995-chs-alumni-awards</a:t>
            </a:r>
            <a:r>
              <a:rPr lang="en-US" dirty="0" smtClean="0">
                <a:hlinkClick r:id="rId10"/>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/alumni/awards/2006-chs-alumni-awards/bernhard-hennig</a:t>
            </a:r>
            <a:r>
              <a:rPr lang="en-US" dirty="0" smtClean="0">
                <a:hlinkClick r:id="rId11"/>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/alumni/awards/2008-chs-alumni-awards</a:t>
            </a:r>
            <a:r>
              <a:rPr lang="en-US" dirty="0" smtClean="0">
                <a:hlinkClick r:id="rId12"/>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/alumni/awards/201-alumni/carol-l-anderson</a:t>
            </a:r>
            <a:r>
              <a:rPr lang="en-US" dirty="0" smtClean="0">
                <a:hlinkClick r:id="rId13"/>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/alumni/awards/2011-chs-alumni-awards/myrna-and-alan-tubbs</a:t>
            </a:r>
            <a:r>
              <a:rPr lang="en-US" dirty="0" smtClean="0">
                <a:hlinkClick r:id="rId14"/>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/awards/chs-recipients/2008-2/janeann-stout</a:t>
            </a:r>
            <a:r>
              <a:rPr lang="en-US" dirty="0" smtClean="0">
                <a:hlinkClick r:id="rId15"/>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/awards/chs-recipients/2012-2/mary-jane-brotherson</a:t>
            </a:r>
            <a:r>
              <a:rPr lang="en-US" dirty="0" smtClean="0">
                <a:hlinkClick r:id="rId16"/>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/awards/chs-recipients/2015-2/annette-jaehrling</a:t>
            </a:r>
            <a:r>
              <a:rPr lang="en-US" dirty="0" smtClean="0">
                <a:hlinkClick r:id="rId17"/>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/awards/chs-recipients/2015-2/arlene-de-la-mora</a:t>
            </a:r>
            <a:r>
              <a:rPr lang="en-US" dirty="0" smtClean="0">
                <a:hlinkClick r:id="rId18"/>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/current-students/international/student-resources/global-citizens-pro gram</a:t>
            </a:r>
            <a:r>
              <a:rPr lang="en-US" dirty="0" smtClean="0">
                <a:hlinkClick r:id="rId19"/>
              </a:rPr>
              <a:t>/</a:t>
            </a:r>
            <a:r>
              <a:rPr lang="en-US" dirty="0" smtClean="0"/>
              <a:t> 12</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6989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/diversity-and-inclusion/articles/a-plea-for-civility</a:t>
            </a:r>
            <a:r>
              <a:rPr lang="en-US" dirty="0" smtClean="0">
                <a:hlinkClick r:id="rId3"/>
              </a:rPr>
              <a:t>/</a:t>
            </a:r>
            <a:r>
              <a:rPr lang="en-US" dirty="0" smtClean="0"/>
              <a:t> 			12</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/faculty-staff/awards/chs-recipients/lisa-enloe</a:t>
            </a:r>
            <a:r>
              <a:rPr lang="en-US" dirty="0" smtClean="0">
                <a:hlinkClick r:id="rId4"/>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/faculty-staff/committees/diversity-equity-and-community/workshop s/spring-2017</a:t>
            </a:r>
            <a:r>
              <a:rPr lang="en-US" dirty="0" smtClean="0">
                <a:hlinkClick r:id="rId5"/>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/prospective/transfer-plans-and-information/elementary-education-tra </a:t>
            </a:r>
            <a:r>
              <a:rPr lang="en-US" dirty="0" err="1">
                <a:hlinkClick r:id="rId6"/>
              </a:rPr>
              <a:t>nsfer</a:t>
            </a:r>
            <a:r>
              <a:rPr lang="en-US" dirty="0">
                <a:hlinkClick r:id="rId6"/>
              </a:rPr>
              <a:t>-plans</a:t>
            </a:r>
            <a:r>
              <a:rPr lang="en-US" dirty="0" smtClean="0">
                <a:hlinkClick r:id="rId6"/>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/tips/misc/performance</a:t>
            </a:r>
            <a:r>
              <a:rPr lang="en-US" dirty="0" smtClean="0">
                <a:hlinkClick r:id="rId7"/>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/tips/products/audacity</a:t>
            </a:r>
            <a:r>
              <a:rPr lang="en-US" dirty="0" smtClean="0">
                <a:hlinkClick r:id="rId8"/>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/webhelp</a:t>
            </a:r>
            <a:r>
              <a:rPr lang="en-US" dirty="0" smtClean="0">
                <a:hlinkClick r:id="rId9"/>
              </a:rPr>
              <a:t>/</a:t>
            </a:r>
            <a:r>
              <a:rPr lang="en-US" dirty="0" smtClean="0"/>
              <a:t> 							12</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/about-2/planning/strategic/about-the-process</a:t>
            </a:r>
            <a:r>
              <a:rPr lang="en-US" dirty="0" smtClean="0">
                <a:hlinkClick r:id="rId10"/>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/alumni-and-visitors/alumni/online-archive</a:t>
            </a:r>
            <a:r>
              <a:rPr lang="en-US" dirty="0" smtClean="0">
                <a:hlinkClick r:id="rId11"/>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/alumni/alumni-awards/2016-chs-alumni-awards/david-walker</a:t>
            </a:r>
            <a:r>
              <a:rPr lang="en-US" dirty="0" smtClean="0">
                <a:hlinkClick r:id="rId12"/>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/alumni/awards/1996-chs-alumni-awards</a:t>
            </a:r>
            <a:r>
              <a:rPr lang="en-US" dirty="0" smtClean="0">
                <a:hlinkClick r:id="rId13"/>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/alumni/awards/2001-chs-alumni-awards/roger-a-smith</a:t>
            </a:r>
            <a:r>
              <a:rPr lang="en-US" dirty="0" smtClean="0">
                <a:hlinkClick r:id="rId14"/>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/alumni/awards/2002-chs-alumni-awards/richard-p-manatt</a:t>
            </a:r>
            <a:r>
              <a:rPr lang="en-US" dirty="0" smtClean="0">
                <a:hlinkClick r:id="rId15"/>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/alumni/awards/2006-chs-alumni-awards</a:t>
            </a:r>
            <a:r>
              <a:rPr lang="en-US" dirty="0" smtClean="0">
                <a:hlinkClick r:id="rId16"/>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/alumni/awards/2009-chs-alumni-awards</a:t>
            </a:r>
            <a:r>
              <a:rPr lang="en-US" dirty="0" smtClean="0">
                <a:hlinkClick r:id="rId17"/>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/alumni/awards/2009-chs-alumni-awards/susan-e-carlson</a:t>
            </a:r>
            <a:r>
              <a:rPr lang="en-US" dirty="0" smtClean="0">
                <a:hlinkClick r:id="rId18"/>
              </a:rPr>
              <a:t>/</a:t>
            </a:r>
            <a:r>
              <a:rPr lang="en-US" dirty="0" smtClean="0"/>
              <a:t> 		11</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202819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632311"/>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/alumni/awards/2010-alumni-awards/virgil-s-lagomarcino-laureate-aw </a:t>
            </a:r>
            <a:r>
              <a:rPr lang="en-US" dirty="0" err="1">
                <a:hlinkClick r:id="rId3"/>
              </a:rPr>
              <a:t>ard</a:t>
            </a:r>
            <a:r>
              <a:rPr lang="en-US" dirty="0" smtClean="0">
                <a:hlinkClick r:id="rId3"/>
              </a:rPr>
              <a:t>/</a:t>
            </a:r>
            <a:r>
              <a:rPr lang="en-US" dirty="0" smtClean="0"/>
              <a:t> 11</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/alumni/awards/2013-chs-alumni-awards/martha-west-krone</a:t>
            </a:r>
            <a:r>
              <a:rPr lang="en-US" dirty="0" smtClean="0">
                <a:hlinkClick r:id="rId4"/>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/awards/chs-recipients/2014-2/larysa-nadolny</a:t>
            </a:r>
            <a:r>
              <a:rPr lang="en-US" dirty="0" smtClean="0">
                <a:hlinkClick r:id="rId5"/>
              </a:rPr>
              <a:t>/</a:t>
            </a:r>
            <a:r>
              <a:rPr lang="en-US" dirty="0" smtClean="0"/>
              <a:t> 		  	11	</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/awards/chs-recipients/2016-2/catie-funk</a:t>
            </a:r>
            <a:r>
              <a:rPr lang="en-US" dirty="0" smtClean="0">
                <a:hlinkClick r:id="rId6"/>
              </a:rPr>
              <a:t>/</a:t>
            </a:r>
            <a:r>
              <a:rPr lang="en-US" dirty="0" smtClean="0"/>
              <a:t> 		</a:t>
            </a:r>
            <a:r>
              <a:rPr lang="en-US" dirty="0"/>
              <a:t>	</a:t>
            </a:r>
            <a:r>
              <a:rPr lang="en-US" dirty="0" smtClean="0"/>
              <a:t>11</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/awards/chs-recipients/chs-2009/sarah-carlson</a:t>
            </a:r>
            <a:r>
              <a:rPr lang="en-US" dirty="0" smtClean="0">
                <a:hlinkClick r:id="rId7"/>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/awards/facstaff/career-achievement-in-outreach-award</a:t>
            </a:r>
            <a:r>
              <a:rPr lang="en-US" dirty="0" smtClean="0">
                <a:hlinkClick r:id="rId8"/>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/awards/facstaff/faculty-award-for-diversity-enhancement</a:t>
            </a:r>
            <a:r>
              <a:rPr lang="en-US" dirty="0" smtClean="0">
                <a:hlinkClick r:id="rId9"/>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/awards/facstaff/professional-scientific-early-achievement</a:t>
            </a:r>
            <a:r>
              <a:rPr lang="en-US" dirty="0" smtClean="0">
                <a:hlinkClick r:id="rId10"/>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/awards/university-awards/2010-university</a:t>
            </a:r>
            <a:r>
              <a:rPr lang="en-US" dirty="0" smtClean="0">
                <a:hlinkClick r:id="rId11"/>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/awards/university-awards/university-2009/sylvester-sly-upah</a:t>
            </a:r>
            <a:r>
              <a:rPr lang="en-US" dirty="0" smtClean="0">
                <a:hlinkClick r:id="rId12"/>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/current-students/international/scholarships/international-experience s</a:t>
            </a:r>
            <a:r>
              <a:rPr lang="en-US" dirty="0" smtClean="0">
                <a:hlinkClick r:id="rId13"/>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/current-students/student-profiles/student-profiles-archive/aeshm</a:t>
            </a:r>
            <a:r>
              <a:rPr lang="en-US" dirty="0" smtClean="0">
                <a:hlinkClick r:id="rId14"/>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/current-students/student-services/adviser-resources/academic-advis </a:t>
            </a:r>
            <a:r>
              <a:rPr lang="en-US" dirty="0" err="1">
                <a:hlinkClick r:id="rId15"/>
              </a:rPr>
              <a:t>ing</a:t>
            </a:r>
            <a:r>
              <a:rPr lang="en-US" dirty="0">
                <a:hlinkClick r:id="rId15"/>
              </a:rPr>
              <a:t>-committee</a:t>
            </a:r>
            <a:r>
              <a:rPr lang="en-US" dirty="0" smtClean="0">
                <a:hlinkClick r:id="rId15"/>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/facilities</a:t>
            </a:r>
            <a:r>
              <a:rPr lang="en-US" dirty="0" smtClean="0">
                <a:hlinkClick r:id="rId16"/>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/faculty-staff/awards/2017-university-award-recipients/donna-k-donal d</a:t>
            </a:r>
            <a:r>
              <a:rPr lang="en-US" dirty="0" smtClean="0">
                <a:hlinkClick r:id="rId17"/>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/janeann-stout</a:t>
            </a:r>
            <a:r>
              <a:rPr lang="en-US" dirty="0" smtClean="0">
                <a:hlinkClick r:id="rId18"/>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/multicultural-programs-office/parents</a:t>
            </a:r>
            <a:r>
              <a:rPr lang="en-US" dirty="0" smtClean="0">
                <a:hlinkClick r:id="rId19"/>
              </a:rPr>
              <a:t>/</a:t>
            </a:r>
            <a:r>
              <a:rPr lang="en-US" dirty="0" smtClean="0"/>
              <a:t> 				11</a:t>
            </a:r>
            <a:endParaRPr lang="en-US" b="1" dirty="0">
              <a:latin typeface="Univers LT Std 57 Cn" panose="020B0506020202050204" pitchFamily="34" charset="0"/>
            </a:endParaRPr>
          </a:p>
          <a:p>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534433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/multicultural-programs-office/request-funding</a:t>
            </a:r>
            <a:r>
              <a:rPr lang="en-US" dirty="0" smtClean="0">
                <a:hlinkClick r:id="rId3"/>
              </a:rPr>
              <a:t>/</a:t>
            </a:r>
            <a:r>
              <a:rPr lang="en-US" dirty="0" smtClean="0"/>
              <a:t> 			11</a:t>
            </a:r>
            <a:endParaRPr lang="en-US" b="1" dirty="0">
              <a:latin typeface="Univers LT Std 57 Cn" panose="020B0506020202050204" pitchFamily="34" charset="0"/>
            </a:endParaRPr>
          </a:p>
          <a:p>
            <a:r>
              <a:rPr lang="en-US" b="1" dirty="0" smtClean="0">
                <a:latin typeface="Univers LT Std 57 Cn" panose="020B0506020202050204" pitchFamily="34" charset="0"/>
                <a:hlinkClick r:id="rId4"/>
              </a:rPr>
              <a:t>http://www.hs.iastate.edu</a:t>
            </a:r>
            <a:r>
              <a:rPr lang="en-US" dirty="0">
                <a:hlinkClick r:id="rId4"/>
              </a:rPr>
              <a:t>/research/research-projects/chs-funded-projects</a:t>
            </a:r>
            <a:r>
              <a:rPr lang="en-US" dirty="0" smtClean="0">
                <a:hlinkClick r:id="rId4"/>
              </a:rPr>
              <a:t>/</a:t>
            </a:r>
            <a:r>
              <a:rPr lang="en-US" dirty="0" smtClean="0"/>
              <a:t> 			11</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/research/research-projects/external-projects</a:t>
            </a:r>
            <a:r>
              <a:rPr lang="en-US" dirty="0" smtClean="0">
                <a:hlinkClick r:id="rId5"/>
              </a:rPr>
              <a:t>/</a:t>
            </a:r>
            <a:r>
              <a:rPr lang="en-US" dirty="0" smtClean="0"/>
              <a:t> 			11</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/about-2/key-initiatives/wellness</a:t>
            </a:r>
            <a:r>
              <a:rPr lang="en-US" dirty="0" smtClean="0">
                <a:hlinkClick r:id="rId6"/>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/about-2/people/deans-advisory-council/2014-15-deans-advisory-cou </a:t>
            </a:r>
            <a:r>
              <a:rPr lang="en-US" dirty="0" err="1">
                <a:hlinkClick r:id="rId7"/>
              </a:rPr>
              <a:t>ncil</a:t>
            </a:r>
            <a:r>
              <a:rPr lang="en-US" dirty="0" smtClean="0">
                <a:hlinkClick r:id="rId7"/>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/alumni/alumni-awards/2016-chs-alumni-awards/daniel-j-phelan</a:t>
            </a:r>
            <a:r>
              <a:rPr lang="en-US" dirty="0" smtClean="0">
                <a:hlinkClick r:id="rId8"/>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/alumni/awards/1997-chs-alumni-awards/janice-beran</a:t>
            </a:r>
            <a:r>
              <a:rPr lang="en-US" dirty="0" smtClean="0">
                <a:hlinkClick r:id="rId9"/>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/alumni/awards/1998-chs-alumni-awards</a:t>
            </a:r>
            <a:r>
              <a:rPr lang="en-US" dirty="0" smtClean="0">
                <a:hlinkClick r:id="rId10"/>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/alumni/awards/1999-chs-alumni-awards</a:t>
            </a:r>
            <a:r>
              <a:rPr lang="en-US" dirty="0" smtClean="0">
                <a:hlinkClick r:id="rId11"/>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/alumni/awards/2001-chs-alumni-awards/kristi-gimmel-becker</a:t>
            </a:r>
            <a:r>
              <a:rPr lang="en-US" dirty="0" smtClean="0">
                <a:hlinkClick r:id="rId12"/>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/alumni/awards/2007-chs-alumni-awards</a:t>
            </a:r>
            <a:r>
              <a:rPr lang="en-US" dirty="0" smtClean="0">
                <a:hlinkClick r:id="rId13"/>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/awards/chs-recipients/2008-2/florence-hamrick</a:t>
            </a:r>
            <a:r>
              <a:rPr lang="en-US" dirty="0" smtClean="0">
                <a:hlinkClick r:id="rId14"/>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/awards/chs-recipients/2013-2/laurie-jeffries</a:t>
            </a:r>
            <a:r>
              <a:rPr lang="en-US" dirty="0" smtClean="0">
                <a:hlinkClick r:id="rId15"/>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/awards/chs-recipients/2016-2/linda-ritland</a:t>
            </a:r>
            <a:r>
              <a:rPr lang="en-US" dirty="0" smtClean="0">
                <a:hlinkClick r:id="rId16"/>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/awards/chs-recipients/2016-2/sharon-drake</a:t>
            </a:r>
            <a:r>
              <a:rPr lang="en-US" dirty="0" smtClean="0">
                <a:hlinkClick r:id="rId17"/>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/awards/chs-recipients/chs-2009/kandauda-k-a-s-wickrama</a:t>
            </a:r>
            <a:r>
              <a:rPr lang="en-US" dirty="0" smtClean="0">
                <a:hlinkClick r:id="rId18"/>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/awards/chs-recipients/chs-2011/connie-hargrave</a:t>
            </a:r>
            <a:r>
              <a:rPr lang="en-US" dirty="0" smtClean="0">
                <a:hlinkClick r:id="rId19"/>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/awards/rossmann-manatt/2010-2</a:t>
            </a:r>
            <a:r>
              <a:rPr lang="en-US" dirty="0" smtClean="0">
                <a:hlinkClick r:id="rId20"/>
              </a:rPr>
              <a:t>/</a:t>
            </a:r>
            <a:r>
              <a:rPr lang="en-US" dirty="0" smtClean="0"/>
              <a:t> 				10</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1975144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/awards/university-awards/2015-2/lesia-oesterreich</a:t>
            </a:r>
            <a:r>
              <a:rPr lang="en-US" dirty="0" smtClean="0">
                <a:hlinkClick r:id="rId3"/>
              </a:rPr>
              <a:t>/</a:t>
            </a:r>
            <a:r>
              <a:rPr lang="en-US" dirty="0" smtClean="0"/>
              <a:t> 		10</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/awards/university-awards/university-2009/sedahlia-crase</a:t>
            </a:r>
            <a:r>
              <a:rPr lang="en-US" dirty="0" smtClean="0">
                <a:hlinkClick r:id="rId4"/>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smtClean="0">
                <a:hlinkClick r:id="rId5"/>
              </a:rPr>
              <a:t>/dean-school/</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/faculty-staff/directory</a:t>
            </a:r>
            <a:r>
              <a:rPr lang="en-US" dirty="0" smtClean="0">
                <a:hlinkClick r:id="rId6"/>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/mary-giese</a:t>
            </a:r>
            <a:r>
              <a:rPr lang="en-US" dirty="0" smtClean="0">
                <a:hlinkClick r:id="rId7"/>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/prospective/learning-communities/minds/2016-2017-peer-mentors</a:t>
            </a:r>
            <a:r>
              <a:rPr lang="en-US" dirty="0" smtClean="0">
                <a:hlinkClick r:id="rId8"/>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smtClean="0">
                <a:hlinkClick r:id="rId9"/>
              </a:rPr>
              <a:t>/research/research-projects/external-projects/overcoming-math-anxiety</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/safety/fire-prevention</a:t>
            </a:r>
            <a:r>
              <a:rPr lang="en-US" dirty="0" smtClean="0">
                <a:hlinkClick r:id="rId10"/>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/shirley-stakey</a:t>
            </a:r>
            <a:r>
              <a:rPr lang="en-US" dirty="0" smtClean="0">
                <a:hlinkClick r:id="rId11"/>
              </a:rPr>
              <a:t>/</a:t>
            </a:r>
            <a:r>
              <a:rPr lang="en-US" dirty="0" smtClean="0"/>
              <a:t> 						10</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/academics/hilton-chair/2014-2015</a:t>
            </a:r>
            <a:r>
              <a:rPr lang="en-US" dirty="0" smtClean="0">
                <a:hlinkClick r:id="rId12"/>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/academics/honors/honors-project/project-presentation</a:t>
            </a:r>
            <a:r>
              <a:rPr lang="en-US" dirty="0" smtClean="0">
                <a:hlinkClick r:id="rId13"/>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/academics/honors/program-overview/orientation</a:t>
            </a:r>
            <a:r>
              <a:rPr lang="en-US" dirty="0" smtClean="0">
                <a:hlinkClick r:id="rId14"/>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/alumni/alumni-awards/2016-chs-alumni-awards/jerlando-jackson</a:t>
            </a:r>
            <a:r>
              <a:rPr lang="en-US" dirty="0" smtClean="0">
                <a:hlinkClick r:id="rId15"/>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/alumni/awards/1997-chs-alumni-awards</a:t>
            </a:r>
            <a:r>
              <a:rPr lang="en-US" dirty="0" smtClean="0">
                <a:hlinkClick r:id="rId16"/>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/alumni/awards/2000-chs-alumni-awards</a:t>
            </a:r>
            <a:r>
              <a:rPr lang="en-US" dirty="0" smtClean="0">
                <a:hlinkClick r:id="rId17"/>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/alumni/awards/2005-chs-alumni-awards</a:t>
            </a:r>
            <a:r>
              <a:rPr lang="en-US" dirty="0" smtClean="0">
                <a:hlinkClick r:id="rId18"/>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/alumni/awards/2009-chs-alumni-awards/curtis-a-cain</a:t>
            </a:r>
            <a:r>
              <a:rPr lang="en-US" dirty="0" smtClean="0">
                <a:hlinkClick r:id="rId19"/>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/alumni/awards/2016-chs-alumni-awards/daniel-j-phelan</a:t>
            </a:r>
            <a:r>
              <a:rPr lang="en-US" dirty="0" smtClean="0">
                <a:hlinkClick r:id="rId20"/>
              </a:rPr>
              <a:t>/</a:t>
            </a:r>
            <a:r>
              <a:rPr lang="en-US" dirty="0" smtClean="0"/>
              <a:t> 		9</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1706667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Audience Drilldown</a:t>
            </a:r>
            <a:endParaRPr lang="en-US" dirty="0">
              <a:solidFill>
                <a:srgbClr val="C80F2E"/>
              </a:solidFill>
              <a:latin typeface="ITC Berkeley Oldstyle Std Blk" panose="02090803060306020404" pitchFamily="18" charset="0"/>
            </a:endParaRPr>
          </a:p>
        </p:txBody>
      </p:sp>
      <p:sp>
        <p:nvSpPr>
          <p:cNvPr id="3" name="Rectangle 2"/>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5" name="TextBox 4"/>
          <p:cNvSpPr txBox="1"/>
          <p:nvPr/>
        </p:nvSpPr>
        <p:spPr>
          <a:xfrm>
            <a:off x="1051560" y="1302930"/>
            <a:ext cx="10575290" cy="4185761"/>
          </a:xfrm>
          <a:prstGeom prst="rect">
            <a:avLst/>
          </a:prstGeom>
          <a:noFill/>
        </p:spPr>
        <p:txBody>
          <a:bodyPr wrap="square" rtlCol="0">
            <a:spAutoFit/>
          </a:bodyPr>
          <a:lstStyle/>
          <a:p>
            <a:r>
              <a:rPr lang="en-US" sz="2600" b="1" dirty="0">
                <a:latin typeface="Univers LT Std 57 Cn" panose="020B0506020202050204" pitchFamily="34" charset="0"/>
              </a:rPr>
              <a:t>Top Browsers</a:t>
            </a:r>
            <a:r>
              <a:rPr lang="en-US" sz="2600" dirty="0">
                <a:latin typeface="Univers LT Std 57 Cn" panose="020B0506020202050204" pitchFamily="34" charset="0"/>
              </a:rPr>
              <a:t>	</a:t>
            </a:r>
            <a:r>
              <a:rPr lang="en-US" sz="2600" dirty="0" smtClean="0">
                <a:latin typeface="Univers LT Std 57 Cn" panose="020B0506020202050204" pitchFamily="34" charset="0"/>
              </a:rPr>
              <a:t>				</a:t>
            </a:r>
            <a:r>
              <a:rPr lang="en-US" sz="2600" b="1" dirty="0" smtClean="0">
                <a:latin typeface="Univers LT Std 57 Cn" panose="020B0506020202050204" pitchFamily="34" charset="0"/>
              </a:rPr>
              <a:t>Top Platforms</a:t>
            </a:r>
            <a:r>
              <a:rPr lang="en-US" sz="2600" dirty="0">
                <a:latin typeface="Univers LT Std 57 Cn" panose="020B0506020202050204" pitchFamily="34" charset="0"/>
              </a:rPr>
              <a:t/>
            </a:r>
            <a:br>
              <a:rPr lang="en-US" sz="2600" dirty="0">
                <a:latin typeface="Univers LT Std 57 Cn" panose="020B0506020202050204" pitchFamily="34" charset="0"/>
              </a:rPr>
            </a:br>
            <a:r>
              <a:rPr lang="en-US" sz="2400" dirty="0">
                <a:latin typeface="Univers LT Std 57 Cn" panose="020B0506020202050204" pitchFamily="34" charset="0"/>
              </a:rPr>
              <a:t>Chrome 	</a:t>
            </a:r>
            <a:r>
              <a:rPr lang="en-US" sz="2400" dirty="0" smtClean="0">
                <a:latin typeface="Univers LT Std 57 Cn" panose="020B0506020202050204" pitchFamily="34" charset="0"/>
              </a:rPr>
              <a:t>51.63%					Desktop 	81.90%</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Safari</a:t>
            </a:r>
            <a:r>
              <a:rPr lang="en-US" sz="2400" dirty="0">
                <a:latin typeface="Univers LT Std 57 Cn" panose="020B0506020202050204" pitchFamily="34" charset="0"/>
              </a:rPr>
              <a:t>		</a:t>
            </a:r>
            <a:r>
              <a:rPr lang="en-US" sz="2400" dirty="0" smtClean="0">
                <a:latin typeface="Univers LT Std 57 Cn" panose="020B0506020202050204" pitchFamily="34" charset="0"/>
              </a:rPr>
              <a:t>19.93%					Mobile	</a:t>
            </a:r>
            <a:r>
              <a:rPr lang="en-US" sz="2400" dirty="0">
                <a:latin typeface="Univers LT Std 57 Cn" panose="020B0506020202050204" pitchFamily="34" charset="0"/>
              </a:rPr>
              <a:t>	</a:t>
            </a:r>
            <a:r>
              <a:rPr lang="en-US" sz="2400" dirty="0" smtClean="0">
                <a:latin typeface="Univers LT Std 57 Cn" panose="020B0506020202050204" pitchFamily="34" charset="0"/>
              </a:rPr>
              <a:t>15.07%</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a:latin typeface="Univers LT Std 57 Cn" panose="020B0506020202050204" pitchFamily="34" charset="0"/>
              </a:rPr>
              <a:t>Firefox		</a:t>
            </a:r>
            <a:r>
              <a:rPr lang="en-US" sz="2400" dirty="0" smtClean="0">
                <a:latin typeface="Univers LT Std 57 Cn" panose="020B0506020202050204" pitchFamily="34" charset="0"/>
              </a:rPr>
              <a:t>12.61%					Tablet		3.03%</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IE	</a:t>
            </a:r>
            <a:r>
              <a:rPr lang="en-US" sz="2400" dirty="0">
                <a:latin typeface="Univers LT Std 57 Cn" panose="020B0506020202050204" pitchFamily="34" charset="0"/>
              </a:rPr>
              <a:t>	</a:t>
            </a:r>
            <a:r>
              <a:rPr lang="en-US" sz="2400" dirty="0" smtClean="0">
                <a:latin typeface="Univers LT Std 57 Cn" panose="020B0506020202050204" pitchFamily="34" charset="0"/>
              </a:rPr>
              <a:t>7.91%</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a:latin typeface="Univers LT Std 57 Cn" panose="020B0506020202050204" pitchFamily="34" charset="0"/>
              </a:rPr>
              <a:t>Edge		</a:t>
            </a:r>
            <a:r>
              <a:rPr lang="en-US" sz="2400" dirty="0" smtClean="0">
                <a:latin typeface="Univers LT Std 57 Cn" panose="020B0506020202050204" pitchFamily="34" charset="0"/>
              </a:rPr>
              <a:t>3.34%   (IE’s replacement)</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Safari (in-app)</a:t>
            </a:r>
            <a:r>
              <a:rPr lang="en-US" sz="2400" dirty="0">
                <a:latin typeface="Univers LT Std 57 Cn" panose="020B0506020202050204" pitchFamily="34" charset="0"/>
              </a:rPr>
              <a:t>	</a:t>
            </a:r>
            <a:r>
              <a:rPr lang="en-US" sz="2400" dirty="0" smtClean="0">
                <a:latin typeface="Univers LT Std 57 Cn" panose="020B0506020202050204" pitchFamily="34" charset="0"/>
              </a:rPr>
              <a:t>2.61%</a:t>
            </a:r>
            <a:r>
              <a:rPr lang="en-US" sz="2400" dirty="0">
                <a:latin typeface="Univers LT Std 57 Cn" panose="020B0506020202050204" pitchFamily="34" charset="0"/>
              </a:rPr>
              <a:t>	</a:t>
            </a:r>
          </a:p>
          <a:p>
            <a:r>
              <a:rPr lang="en-US" sz="2400" dirty="0">
                <a:latin typeface="Univers LT Std 57 Cn" panose="020B0506020202050204" pitchFamily="34" charset="0"/>
              </a:rPr>
              <a:t> </a:t>
            </a:r>
          </a:p>
          <a:p>
            <a:r>
              <a:rPr lang="en-US" sz="2400" b="1" dirty="0" smtClean="0">
                <a:latin typeface="Univers LT Std 57 Cn" panose="020B0506020202050204" pitchFamily="34" charset="0"/>
              </a:rPr>
              <a:t>Note</a:t>
            </a:r>
            <a:r>
              <a:rPr lang="en-US" sz="2400" b="1" dirty="0">
                <a:latin typeface="Univers LT Std 57 Cn" panose="020B0506020202050204" pitchFamily="34" charset="0"/>
              </a:rPr>
              <a:t>: </a:t>
            </a:r>
            <a:r>
              <a:rPr lang="en-US" sz="2400" dirty="0">
                <a:latin typeface="Univers LT Std 57 Cn" panose="020B0506020202050204" pitchFamily="34" charset="0"/>
              </a:rPr>
              <a:t>Mobile use in </a:t>
            </a:r>
            <a:r>
              <a:rPr lang="en-US" sz="2400" dirty="0" smtClean="0">
                <a:latin typeface="Univers LT Std 57 Cn" panose="020B0506020202050204" pitchFamily="34" charset="0"/>
              </a:rPr>
              <a:t>2016 </a:t>
            </a:r>
            <a:r>
              <a:rPr lang="en-US" sz="2400" dirty="0">
                <a:latin typeface="Univers LT Std 57 Cn" panose="020B0506020202050204" pitchFamily="34" charset="0"/>
              </a:rPr>
              <a:t>was </a:t>
            </a:r>
            <a:r>
              <a:rPr lang="en-US" sz="2400" dirty="0" smtClean="0">
                <a:latin typeface="Univers LT Std 57 Cn" panose="020B0506020202050204" pitchFamily="34" charset="0"/>
              </a:rPr>
              <a:t>0.97%.Tablet </a:t>
            </a:r>
            <a:r>
              <a:rPr lang="en-US" sz="2400" dirty="0">
                <a:latin typeface="Univers LT Std 57 Cn" panose="020B0506020202050204" pitchFamily="34" charset="0"/>
              </a:rPr>
              <a:t>use went down </a:t>
            </a:r>
            <a:r>
              <a:rPr lang="en-US" sz="2400" dirty="0" smtClean="0">
                <a:latin typeface="Univers LT Std 57 Cn" panose="020B0506020202050204" pitchFamily="34" charset="0"/>
              </a:rPr>
              <a:t>0.42% in </a:t>
            </a:r>
            <a:r>
              <a:rPr lang="en-US" sz="2400" dirty="0">
                <a:latin typeface="Univers LT Std 57 Cn" panose="020B0506020202050204" pitchFamily="34" charset="0"/>
              </a:rPr>
              <a:t>2015</a:t>
            </a:r>
            <a:r>
              <a:rPr lang="en-US" sz="2400" dirty="0" smtClean="0">
                <a:latin typeface="Univers LT Std 57 Cn" panose="020B0506020202050204" pitchFamily="34" charset="0"/>
              </a:rPr>
              <a:t>.</a:t>
            </a:r>
          </a:p>
          <a:p>
            <a:r>
              <a:rPr lang="en-US" sz="2400" dirty="0">
                <a:latin typeface="Univers LT Std 57 Cn" panose="020B0506020202050204" pitchFamily="34" charset="0"/>
              </a:rPr>
              <a:t/>
            </a:r>
            <a:br>
              <a:rPr lang="en-US" sz="2400" dirty="0">
                <a:latin typeface="Univers LT Std 57 Cn" panose="020B0506020202050204" pitchFamily="34" charset="0"/>
              </a:rPr>
            </a:br>
            <a:endParaRPr lang="en-US" sz="2400" dirty="0">
              <a:latin typeface="Univers LT Std 57 Cn" panose="020B0506020202050204" pitchFamily="34" charset="0"/>
            </a:endParaRPr>
          </a:p>
        </p:txBody>
      </p:sp>
    </p:spTree>
    <p:extLst>
      <p:ext uri="{BB962C8B-B14F-4D97-AF65-F5344CB8AC3E}">
        <p14:creationId xmlns:p14="http://schemas.microsoft.com/office/powerpoint/2010/main" val="4097875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63376"/>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/awards/chs-recipients/2013-2/patricia-r-leigh</a:t>
            </a:r>
            <a:r>
              <a:rPr lang="en-US" dirty="0" smtClean="0">
                <a:hlinkClick r:id="rId3"/>
              </a:rPr>
              <a:t>/</a:t>
            </a:r>
            <a:r>
              <a:rPr lang="en-US" dirty="0" smtClean="0"/>
              <a:t> 			9</a:t>
            </a:r>
          </a:p>
          <a:p>
            <a:r>
              <a:rPr lang="en-US" b="1" dirty="0" smtClean="0">
                <a:latin typeface="Univers LT Std 57 Cn" panose="020B0506020202050204" pitchFamily="34" charset="0"/>
                <a:hlinkClick r:id="rId4"/>
              </a:rPr>
              <a:t>http://www.hs.iastate.edu</a:t>
            </a:r>
            <a:r>
              <a:rPr lang="en-US" dirty="0">
                <a:hlinkClick r:id="rId4"/>
              </a:rPr>
              <a:t>/awards/chs-recipients/chs-2011/hina-patel</a:t>
            </a:r>
            <a:r>
              <a:rPr lang="en-US" dirty="0" smtClean="0">
                <a:hlinkClick r:id="rId4"/>
              </a:rPr>
              <a:t>/</a:t>
            </a:r>
            <a:r>
              <a:rPr lang="en-US" dirty="0" smtClean="0"/>
              <a:t> 			9</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/awards/university-awards/2010-university/roger-smith</a:t>
            </a:r>
            <a:r>
              <a:rPr lang="en-US" dirty="0" smtClean="0">
                <a:hlinkClick r:id="rId5"/>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/careers/goinglobal</a:t>
            </a:r>
            <a:r>
              <a:rPr lang="en-US" dirty="0" smtClean="0">
                <a:hlinkClick r:id="rId6"/>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/current-students/international/passports</a:t>
            </a:r>
            <a:r>
              <a:rPr lang="en-US" dirty="0" smtClean="0">
                <a:hlinkClick r:id="rId7"/>
              </a:rPr>
              <a:t>/</a:t>
            </a:r>
            <a:r>
              <a:rPr lang="en-US" dirty="0" smtClean="0"/>
              <a:t> 		  	9	</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/current-students/international/scholarships/chs-tuition-award</a:t>
            </a:r>
            <a:r>
              <a:rPr lang="en-US" dirty="0" smtClean="0">
                <a:hlinkClick r:id="rId8"/>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/current-students/international/student-resources/withdrawals-and-re funds</a:t>
            </a:r>
            <a:r>
              <a:rPr lang="en-US" dirty="0" smtClean="0">
                <a:hlinkClick r:id="rId9"/>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/faculty-staff/awards/chs-recipients/ann-smiley-oyen</a:t>
            </a:r>
            <a:r>
              <a:rPr lang="en-US" dirty="0" smtClean="0">
                <a:hlinkClick r:id="rId10"/>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/halle-bullard</a:t>
            </a:r>
            <a:r>
              <a:rPr lang="en-US" dirty="0" smtClean="0">
                <a:hlinkClick r:id="rId11"/>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/isu4u/supporting-programs/urban-ecosystem-project/contact-us</a:t>
            </a:r>
            <a:r>
              <a:rPr lang="en-US" dirty="0" smtClean="0">
                <a:hlinkClick r:id="rId12"/>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/monica-lursen</a:t>
            </a:r>
            <a:r>
              <a:rPr lang="en-US" dirty="0" smtClean="0">
                <a:hlinkClick r:id="rId13"/>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/technology/chs-it</a:t>
            </a:r>
            <a:r>
              <a:rPr lang="en-US" dirty="0" smtClean="0">
                <a:hlinkClick r:id="rId14"/>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/vote</a:t>
            </a:r>
            <a:r>
              <a:rPr lang="en-US" dirty="0" smtClean="0">
                <a:hlinkClick r:id="rId15"/>
              </a:rPr>
              <a:t>/</a:t>
            </a:r>
            <a:r>
              <a:rPr lang="en-US" dirty="0" smtClean="0"/>
              <a:t> 							9</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smtClean="0">
                <a:hlinkClick r:id="rId16"/>
              </a:rPr>
              <a:t>/current-students/international/scholarships/</a:t>
            </a:r>
            <a:r>
              <a:rPr lang="en-US" dirty="0" smtClean="0"/>
              <a:t> 		 	8	</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/2012/11/08/exercise-boosts-immunity</a:t>
            </a:r>
            <a:r>
              <a:rPr lang="en-US" dirty="0" smtClean="0">
                <a:hlinkClick r:id="rId17"/>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/academics/hilton-chair/2011-2012</a:t>
            </a:r>
            <a:r>
              <a:rPr lang="en-US" dirty="0" smtClean="0">
                <a:hlinkClick r:id="rId18"/>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/academics/hilton-chair/information</a:t>
            </a:r>
            <a:r>
              <a:rPr lang="en-US" dirty="0" smtClean="0">
                <a:hlinkClick r:id="rId19"/>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/alumni/alumni-awards/2016-chs-alumni-awards/jami-s-haberl</a:t>
            </a:r>
            <a:r>
              <a:rPr lang="en-US" dirty="0" smtClean="0">
                <a:hlinkClick r:id="rId20"/>
              </a:rPr>
              <a:t>/</a:t>
            </a:r>
            <a:r>
              <a:rPr lang="en-US" dirty="0" smtClean="0"/>
              <a:t> 	8</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933387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818011" y="855033"/>
            <a:ext cx="10356471" cy="5632311"/>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/alumni/awards/2000-chs-alumni-awards/nathaniel-nakadate</a:t>
            </a:r>
            <a:r>
              <a:rPr lang="en-US" dirty="0" smtClean="0">
                <a:hlinkClick r:id="rId3"/>
              </a:rPr>
              <a:t>/</a:t>
            </a:r>
            <a:r>
              <a:rPr lang="en-US" dirty="0" smtClean="0"/>
              <a:t> 	8</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/alumni/awards/2001-chs-alumni-awards</a:t>
            </a:r>
            <a:r>
              <a:rPr lang="en-US" dirty="0" smtClean="0">
                <a:hlinkClick r:id="rId4"/>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/alumni/awards/2002-chs-alumni-awards</a:t>
            </a:r>
            <a:r>
              <a:rPr lang="en-US" dirty="0" smtClean="0">
                <a:hlinkClick r:id="rId5"/>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/alumni/awards/2008-chs-alumni-awards/sandra-roy-uelner</a:t>
            </a:r>
            <a:r>
              <a:rPr lang="en-US" dirty="0" smtClean="0">
                <a:hlinkClick r:id="rId6"/>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/alumni/awards/2013-chs-alumni-awards/dee-baird</a:t>
            </a:r>
            <a:r>
              <a:rPr lang="en-US" dirty="0" smtClean="0">
                <a:hlinkClick r:id="rId7"/>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/alumni/awards/2013-chs-alumni-awards/timothy-orr</a:t>
            </a:r>
            <a:r>
              <a:rPr lang="en-US" dirty="0" smtClean="0">
                <a:hlinkClick r:id="rId8"/>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/alumni/awards/2015-chs-alumni-awards/carlie-c-tartakov</a:t>
            </a:r>
            <a:r>
              <a:rPr lang="en-US" dirty="0" smtClean="0">
                <a:hlinkClick r:id="rId9"/>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/awards/chs-recipients/2013-2/andrew-ryder</a:t>
            </a:r>
            <a:r>
              <a:rPr lang="en-US" dirty="0" smtClean="0">
                <a:hlinkClick r:id="rId10"/>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/awards/chs-recipients/2013-2/marjorie-smith</a:t>
            </a:r>
            <a:r>
              <a:rPr lang="en-US" dirty="0" smtClean="0">
                <a:hlinkClick r:id="rId11"/>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/awards/rossmann-manatt/2006-2</a:t>
            </a:r>
            <a:r>
              <a:rPr lang="en-US" dirty="0" smtClean="0">
                <a:hlinkClick r:id="rId12"/>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/awards/rossmann-manatt/2008-2</a:t>
            </a:r>
            <a:r>
              <a:rPr lang="en-US" dirty="0" smtClean="0">
                <a:hlinkClick r:id="rId13"/>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/awards/university-awards/2014-university-awards/lawrence-johnso n</a:t>
            </a:r>
            <a:r>
              <a:rPr lang="en-US" dirty="0" smtClean="0">
                <a:hlinkClick r:id="rId14"/>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/faculty-staff/awards/chs-recipients/elizabeth-stegemoller</a:t>
            </a:r>
            <a:r>
              <a:rPr lang="en-US" dirty="0" smtClean="0">
                <a:hlinkClick r:id="rId15"/>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/faculty-staff/committees/diversity-equity-and-community/articles-an d-notes</a:t>
            </a:r>
            <a:r>
              <a:rPr lang="en-US" dirty="0" smtClean="0">
                <a:hlinkClick r:id="rId16"/>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/faculty-staff/committees/safety-and-sustainability-committee</a:t>
            </a:r>
            <a:r>
              <a:rPr lang="en-US" dirty="0" smtClean="0">
                <a:hlinkClick r:id="rId17"/>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/faculty-staff/safety/department-safety-requirements</a:t>
            </a:r>
            <a:r>
              <a:rPr lang="en-US" dirty="0" smtClean="0">
                <a:hlinkClick r:id="rId18"/>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/isu4u/supporting-programs/urban-ecosystem-project/urban-ecosyst </a:t>
            </a:r>
            <a:r>
              <a:rPr lang="en-US" dirty="0" err="1">
                <a:hlinkClick r:id="rId19"/>
              </a:rPr>
              <a:t>em</a:t>
            </a:r>
            <a:r>
              <a:rPr lang="en-US" dirty="0">
                <a:hlinkClick r:id="rId19"/>
              </a:rPr>
              <a:t>-project-contact-us</a:t>
            </a:r>
            <a:r>
              <a:rPr lang="en-US" dirty="0" smtClean="0">
                <a:hlinkClick r:id="rId19"/>
              </a:rPr>
              <a:t>/</a:t>
            </a:r>
            <a:r>
              <a:rPr lang="en-US" dirty="0" smtClean="0"/>
              <a:t> 									8</a:t>
            </a:r>
            <a:endParaRPr lang="en-US" b="1" dirty="0">
              <a:latin typeface="Univers LT Std 57 Cn" panose="020B0506020202050204" pitchFamily="34" charset="0"/>
            </a:endParaRPr>
          </a:p>
          <a:p>
            <a:endParaRPr lang="en-US" b="1" dirty="0">
              <a:latin typeface="Univers LT Std 57 Cn" panose="020B0506020202050204" pitchFamily="34" charset="0"/>
            </a:endParaRPr>
          </a:p>
          <a:p>
            <a:endParaRPr lang="en-US" b="1" dirty="0">
              <a:latin typeface="Univers LT Std 57 Cn" panose="020B0506020202050204" pitchFamily="34" charset="0"/>
            </a:endParaRPr>
          </a:p>
        </p:txBody>
      </p:sp>
    </p:spTree>
    <p:extLst>
      <p:ext uri="{BB962C8B-B14F-4D97-AF65-F5344CB8AC3E}">
        <p14:creationId xmlns:p14="http://schemas.microsoft.com/office/powerpoint/2010/main" val="330405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818011" y="855033"/>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/learning-communities/minds/2016-2017-peer-mentors</a:t>
            </a:r>
            <a:r>
              <a:rPr lang="en-US" dirty="0" smtClean="0">
                <a:hlinkClick r:id="rId3"/>
              </a:rPr>
              <a:t>/</a:t>
            </a:r>
            <a:r>
              <a:rPr lang="en-US" dirty="0" smtClean="0"/>
              <a:t> 		8</a:t>
            </a:r>
            <a:endParaRPr lang="en-US" b="1" dirty="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/academics/hilton-chair/2012-2013</a:t>
            </a:r>
            <a:r>
              <a:rPr lang="en-US" dirty="0" smtClean="0">
                <a:hlinkClick r:id="rId4"/>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/alumni/alumni-awards/2016-chs-alumni-awards/nancy-and-richard-d </a:t>
            </a:r>
            <a:r>
              <a:rPr lang="en-US" dirty="0" err="1">
                <a:hlinkClick r:id="rId5"/>
              </a:rPr>
              <a:t>egner</a:t>
            </a:r>
            <a:r>
              <a:rPr lang="en-US" dirty="0" smtClean="0">
                <a:hlinkClick r:id="rId5"/>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/alumni/awards/2003-chs-alumni-awards</a:t>
            </a:r>
            <a:r>
              <a:rPr lang="en-US" dirty="0" smtClean="0">
                <a:hlinkClick r:id="rId6"/>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/alumni/awards/2004-chs-alumni-awards</a:t>
            </a:r>
            <a:r>
              <a:rPr lang="en-US" dirty="0" smtClean="0">
                <a:hlinkClick r:id="rId7"/>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/alumni/awards/2004-chs-alumni-awards/phyllis-lepke</a:t>
            </a:r>
            <a:r>
              <a:rPr lang="en-US" dirty="0" smtClean="0">
                <a:hlinkClick r:id="rId8"/>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/alumni/awards/2005-chs-alumni-awards/margaret-hahn</a:t>
            </a:r>
            <a:r>
              <a:rPr lang="en-US" dirty="0" smtClean="0">
                <a:hlinkClick r:id="rId9"/>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/alumni/awards/2007-chs-alumni-awards/christopher-russell</a:t>
            </a:r>
            <a:r>
              <a:rPr lang="en-US" dirty="0" smtClean="0">
                <a:hlinkClick r:id="rId10"/>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/alumni/awards/2008-chs-alumni-awards/jann-e-freed</a:t>
            </a:r>
            <a:r>
              <a:rPr lang="en-US" dirty="0" smtClean="0">
                <a:hlinkClick r:id="rId11"/>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/alumni/awards/2008-chs-alumni-awards/juan-r-guardia</a:t>
            </a:r>
            <a:r>
              <a:rPr lang="en-US" dirty="0" smtClean="0">
                <a:hlinkClick r:id="rId12"/>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/alumni/awards/2009-chs-alumni-awards/andrew-and-kari-hensen</a:t>
            </a:r>
            <a:r>
              <a:rPr lang="en-US" dirty="0" smtClean="0">
                <a:hlinkClick r:id="rId13"/>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/alumni/awards/2010-alumni-awards/mary-dodds-schlick</a:t>
            </a:r>
            <a:r>
              <a:rPr lang="en-US" dirty="0" smtClean="0">
                <a:hlinkClick r:id="rId14"/>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/alumni/awards/2010-alumni-awards/susana-m-munoz</a:t>
            </a:r>
            <a:r>
              <a:rPr lang="en-US" dirty="0" smtClean="0">
                <a:hlinkClick r:id="rId15"/>
              </a:rPr>
              <a:t>/</a:t>
            </a:r>
            <a:r>
              <a:rPr lang="en-US" dirty="0" smtClean="0"/>
              <a:t> 	  	7	</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/alumni/awards/2011-chs-alumni-awards/richard-and-sandra-horton</a:t>
            </a:r>
            <a:r>
              <a:rPr lang="en-US" dirty="0" smtClean="0">
                <a:hlinkClick r:id="rId16"/>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/alumni/awards/2012-chs-alumni-awards/douglas-robinson</a:t>
            </a:r>
            <a:r>
              <a:rPr lang="en-US" dirty="0" smtClean="0">
                <a:hlinkClick r:id="rId17"/>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/alumni/awards/2012-chs-alumni-awards/terrence-frasier</a:t>
            </a:r>
            <a:r>
              <a:rPr lang="en-US" dirty="0" smtClean="0">
                <a:hlinkClick r:id="rId18"/>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/alumni/awards/2015-chs-alumni-awards/jane-halliburton</a:t>
            </a:r>
            <a:r>
              <a:rPr lang="en-US" dirty="0" smtClean="0">
                <a:hlinkClick r:id="rId19"/>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/alumni/awards/2015-chs-alumni-awards/juan-guardia</a:t>
            </a:r>
            <a:r>
              <a:rPr lang="en-US" dirty="0" smtClean="0">
                <a:hlinkClick r:id="rId20"/>
              </a:rPr>
              <a:t>/</a:t>
            </a:r>
            <a:r>
              <a:rPr lang="en-US" dirty="0" smtClean="0"/>
              <a:t> 		7</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3198396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55033"/>
            <a:ext cx="10356471" cy="5078313"/>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/awards/chs-recipients/2014-2/anne-estapa</a:t>
            </a:r>
            <a:r>
              <a:rPr lang="en-US" dirty="0" smtClean="0">
                <a:hlinkClick r:id="rId3"/>
              </a:rPr>
              <a:t>/</a:t>
            </a:r>
            <a:r>
              <a:rPr lang="en-US" dirty="0" smtClean="0"/>
              <a:t> 			7</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/awards/chs-recipients/2015-2/charles-achter</a:t>
            </a:r>
            <a:r>
              <a:rPr lang="en-US" dirty="0" smtClean="0">
                <a:hlinkClick r:id="rId4"/>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/awards/chs-recipients/chs-2009/sara-kadolph</a:t>
            </a:r>
            <a:r>
              <a:rPr lang="en-US" dirty="0" smtClean="0">
                <a:hlinkClick r:id="rId5"/>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/awards/university-awards/2016-2/karen-colbert</a:t>
            </a:r>
            <a:r>
              <a:rPr lang="en-US" dirty="0" smtClean="0">
                <a:hlinkClick r:id="rId6"/>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/carol-grant</a:t>
            </a:r>
            <a:r>
              <a:rPr lang="en-US" dirty="0" smtClean="0">
                <a:hlinkClick r:id="rId7"/>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/diversity-and-inclusion/workshops</a:t>
            </a:r>
            <a:r>
              <a:rPr lang="en-US" dirty="0" smtClean="0">
                <a:hlinkClick r:id="rId8"/>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/faculty-staff/awards/chs-recipients/hector-angus</a:t>
            </a:r>
            <a:r>
              <a:rPr lang="en-US" dirty="0" smtClean="0">
                <a:hlinkClick r:id="rId9"/>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/faculty-staff/awards/chs-recipients/leah-kinnaird</a:t>
            </a:r>
            <a:r>
              <a:rPr lang="en-US" dirty="0" smtClean="0">
                <a:hlinkClick r:id="rId10"/>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/faculty-staff/awards/chs-recipients/suzanne-bartholomae</a:t>
            </a:r>
            <a:r>
              <a:rPr lang="en-US" dirty="0" smtClean="0">
                <a:hlinkClick r:id="rId11"/>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/student-opportunities/honors-program/faculty-roles</a:t>
            </a:r>
            <a:r>
              <a:rPr lang="en-US" dirty="0" smtClean="0">
                <a:hlinkClick r:id="rId12"/>
              </a:rPr>
              <a:t>/</a:t>
            </a:r>
            <a:r>
              <a:rPr lang="en-US" dirty="0" smtClean="0"/>
              <a:t> 		7</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/student-opportunities/honors-program/faculty-roles/teach-an-honor </a:t>
            </a:r>
            <a:r>
              <a:rPr lang="en-US" dirty="0" smtClean="0">
                <a:hlinkClick r:id="rId13"/>
              </a:rPr>
              <a:t>s-seminar/</a:t>
            </a:r>
            <a:r>
              <a:rPr lang="en-US" dirty="0"/>
              <a:t> </a:t>
            </a:r>
            <a:r>
              <a:rPr lang="en-US" dirty="0" smtClean="0"/>
              <a:t>										7</a:t>
            </a:r>
            <a:endParaRPr lang="en-US" b="1" dirty="0">
              <a:latin typeface="Univers LT Std 57 Cn" panose="020B0506020202050204" pitchFamily="34" charset="0"/>
            </a:endParaRPr>
          </a:p>
          <a:p>
            <a:r>
              <a:rPr lang="en-US" b="1" dirty="0" smtClean="0">
                <a:latin typeface="Univers LT Std 57 Cn" panose="020B0506020202050204" pitchFamily="34" charset="0"/>
                <a:hlinkClick r:id="rId14"/>
              </a:rPr>
              <a:t>http</a:t>
            </a:r>
            <a:r>
              <a:rPr lang="en-US" b="1" dirty="0">
                <a:latin typeface="Univers LT Std 57 Cn" panose="020B0506020202050204" pitchFamily="34" charset="0"/>
                <a:hlinkClick r:id="rId14"/>
              </a:rPr>
              <a:t>://</a:t>
            </a:r>
            <a:r>
              <a:rPr lang="en-US" b="1" dirty="0" smtClean="0">
                <a:latin typeface="Univers LT Std 57 Cn" panose="020B0506020202050204" pitchFamily="34" charset="0"/>
                <a:hlinkClick r:id="rId14"/>
              </a:rPr>
              <a:t>www.hs.iastate.edu</a:t>
            </a:r>
            <a:r>
              <a:rPr lang="en-US" dirty="0">
                <a:hlinkClick r:id="rId14"/>
              </a:rPr>
              <a:t>/technology/development-events</a:t>
            </a:r>
            <a:r>
              <a:rPr lang="en-US" dirty="0" smtClean="0">
                <a:hlinkClick r:id="rId14"/>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/about-2/accreditation/student-counts</a:t>
            </a:r>
            <a:r>
              <a:rPr lang="en-US" dirty="0" smtClean="0">
                <a:hlinkClick r:id="rId15"/>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/about-2/deans-advisory-council/2015-16-deans-advisory-council</a:t>
            </a:r>
            <a:r>
              <a:rPr lang="en-US" dirty="0" smtClean="0">
                <a:hlinkClick r:id="rId16"/>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/about-2/key-initiatives/entrepreneurship</a:t>
            </a:r>
            <a:r>
              <a:rPr lang="en-US" dirty="0" smtClean="0">
                <a:hlinkClick r:id="rId17"/>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/about-2/key-initiatives/personal-financial-literacy</a:t>
            </a:r>
            <a:r>
              <a:rPr lang="en-US" dirty="0" smtClean="0">
                <a:hlinkClick r:id="rId18"/>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/academics/hilton-chair/2008-2009</a:t>
            </a:r>
            <a:r>
              <a:rPr lang="en-US" dirty="0" smtClean="0">
                <a:hlinkClick r:id="rId19"/>
              </a:rPr>
              <a:t>/</a:t>
            </a:r>
            <a:r>
              <a:rPr lang="en-US" dirty="0" smtClean="0"/>
              <a:t> 				6</a:t>
            </a:r>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996685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55033"/>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/academics/hilton-chair/2010-2011</a:t>
            </a:r>
            <a:r>
              <a:rPr lang="en-US" dirty="0" smtClean="0">
                <a:hlinkClick r:id="rId3"/>
              </a:rPr>
              <a:t>/</a:t>
            </a:r>
            <a:r>
              <a:rPr lang="en-US" dirty="0" smtClean="0"/>
              <a:t> 				6</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/alumni/alumni-awards/2016-chs-alumni-awards/cristobal_salinas</a:t>
            </a:r>
            <a:r>
              <a:rPr lang="en-US" dirty="0" smtClean="0">
                <a:hlinkClick r:id="rId4"/>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/alumni/awards/1996-chs-alumni-awards/joanne-seymour-kuster</a:t>
            </a:r>
            <a:r>
              <a:rPr lang="en-US" dirty="0" smtClean="0">
                <a:hlinkClick r:id="rId5"/>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/alumni/awards/2000-chs-alumni-awards/irene-beavers</a:t>
            </a:r>
            <a:r>
              <a:rPr lang="en-US" dirty="0" smtClean="0">
                <a:hlinkClick r:id="rId6"/>
              </a:rPr>
              <a:t>/</a:t>
            </a:r>
            <a:r>
              <a:rPr lang="en-US" dirty="0" smtClean="0"/>
              <a:t> 	 	6	</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/alumni/awards/2000-chs-alumni-awards/jane-schuchardt</a:t>
            </a:r>
            <a:r>
              <a:rPr lang="en-US" dirty="0" smtClean="0">
                <a:hlinkClick r:id="rId7"/>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/alumni/awards/2001-chs-alumni-awards/laurie-mareta-sanda</a:t>
            </a:r>
            <a:r>
              <a:rPr lang="en-US" dirty="0" smtClean="0">
                <a:hlinkClick r:id="rId8"/>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/alumni/awards/2003-chs-alumni-awards/linda-kuk</a:t>
            </a:r>
            <a:r>
              <a:rPr lang="en-US" dirty="0" smtClean="0">
                <a:hlinkClick r:id="rId9"/>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/alumni/awards/2003-chs-alumni-awards/retia-scott-walker</a:t>
            </a:r>
            <a:r>
              <a:rPr lang="en-US" dirty="0" smtClean="0">
                <a:hlinkClick r:id="rId10"/>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/alumni/awards/2005-chs-alumni-awards/michael-t-nettles</a:t>
            </a:r>
            <a:r>
              <a:rPr lang="en-US" dirty="0" smtClean="0">
                <a:hlinkClick r:id="rId11"/>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/alumni/awards/2006-chs-alumni-awards/gary-thompson</a:t>
            </a:r>
            <a:r>
              <a:rPr lang="en-US" dirty="0" smtClean="0">
                <a:hlinkClick r:id="rId12"/>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/alumni/awards/201-alumni/annice-fisher</a:t>
            </a:r>
            <a:r>
              <a:rPr lang="en-US" dirty="0" smtClean="0">
                <a:hlinkClick r:id="rId13"/>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/alumni/awards/2012-chs-alumni-awards/warren-and-beverly-madde n</a:t>
            </a:r>
            <a:r>
              <a:rPr lang="en-US" dirty="0" smtClean="0">
                <a:hlinkClick r:id="rId14"/>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/alumni/awards/2013-chs-alumni-awards/matthew-thompson</a:t>
            </a:r>
            <a:r>
              <a:rPr lang="en-US" dirty="0" smtClean="0">
                <a:hlinkClick r:id="rId15"/>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/alumni/awards/2016-chs-alumni-awards/nancy-and-richard-degner</a:t>
            </a:r>
            <a:r>
              <a:rPr lang="en-US" dirty="0" smtClean="0">
                <a:hlinkClick r:id="rId16"/>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/alumni/awards/2016-chs-alumni-awards/tyler-weig</a:t>
            </a:r>
            <a:r>
              <a:rPr lang="en-US" dirty="0" smtClean="0">
                <a:hlinkClick r:id="rId17"/>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/alumni/newsletter/sign-up-hsmatters-online</a:t>
            </a:r>
            <a:r>
              <a:rPr lang="en-US" dirty="0" smtClean="0">
                <a:hlinkClick r:id="rId18"/>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/awards/chs-recipients/2008-2/leah-keino</a:t>
            </a:r>
            <a:r>
              <a:rPr lang="en-US" dirty="0" smtClean="0">
                <a:hlinkClick r:id="rId19"/>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/awards/university-awards/2014-university-awards/mary-beth-kaufma n</a:t>
            </a:r>
            <a:r>
              <a:rPr lang="en-US" dirty="0" smtClean="0">
                <a:hlinkClick r:id="rId20"/>
              </a:rPr>
              <a:t>/</a:t>
            </a:r>
            <a:r>
              <a:rPr lang="en-US" dirty="0" smtClean="0"/>
              <a:t> 6</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876702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55033"/>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/bailey-zumer</a:t>
            </a:r>
            <a:r>
              <a:rPr lang="en-US" dirty="0" smtClean="0">
                <a:hlinkClick r:id="rId3"/>
              </a:rPr>
              <a:t>/</a:t>
            </a:r>
            <a:r>
              <a:rPr lang="en-US" dirty="0" smtClean="0"/>
              <a:t> 						6</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/current-students/international/student-resources/health-and-safety-a broad</a:t>
            </a:r>
            <a:r>
              <a:rPr lang="en-US" dirty="0" smtClean="0">
                <a:hlinkClick r:id="rId4"/>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smtClean="0">
                <a:hlinkClick r:id="rId5"/>
              </a:rPr>
              <a:t>/current-students/student-services/orientation/placement-information/</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/current-students/technology-resources</a:t>
            </a:r>
            <a:r>
              <a:rPr lang="en-US" dirty="0" smtClean="0">
                <a:hlinkClick r:id="rId6"/>
              </a:rPr>
              <a:t>/</a:t>
            </a:r>
            <a:r>
              <a:rPr lang="en-US" dirty="0" smtClean="0"/>
              <a:t> 				6</a:t>
            </a:r>
          </a:p>
          <a:p>
            <a:r>
              <a:rPr lang="en-US" b="1" dirty="0" smtClean="0">
                <a:latin typeface="Univers LT Std 57 Cn" panose="020B0506020202050204" pitchFamily="34" charset="0"/>
                <a:hlinkClick r:id="rId7"/>
              </a:rPr>
              <a:t>http</a:t>
            </a:r>
            <a:r>
              <a:rPr lang="en-US" b="1" dirty="0">
                <a:latin typeface="Univers LT Std 57 Cn" panose="020B0506020202050204" pitchFamily="34" charset="0"/>
                <a:hlinkClick r:id="rId7"/>
              </a:rPr>
              <a:t>://</a:t>
            </a:r>
            <a:r>
              <a:rPr lang="en-US" b="1" dirty="0" smtClean="0">
                <a:latin typeface="Univers LT Std 57 Cn" panose="020B0506020202050204" pitchFamily="34" charset="0"/>
                <a:hlinkClick r:id="rId7"/>
              </a:rPr>
              <a:t>www.hs.iastate.edu</a:t>
            </a:r>
            <a:r>
              <a:rPr lang="en-US" dirty="0">
                <a:hlinkClick r:id="rId7"/>
              </a:rPr>
              <a:t>/faculty-staff/awards/chs-recipients/jean-anderson</a:t>
            </a:r>
            <a:r>
              <a:rPr lang="en-US" dirty="0" smtClean="0">
                <a:hlinkClick r:id="rId7"/>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/faculty-staff/awards/chs-recipients/victor-miller</a:t>
            </a:r>
            <a:r>
              <a:rPr lang="en-US" dirty="0" smtClean="0">
                <a:hlinkClick r:id="rId8"/>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/mc-stories</a:t>
            </a:r>
            <a:r>
              <a:rPr lang="en-US" dirty="0" smtClean="0">
                <a:hlinkClick r:id="rId9"/>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/nameplates</a:t>
            </a:r>
            <a:r>
              <a:rPr lang="en-US" dirty="0" smtClean="0">
                <a:hlinkClick r:id="rId10"/>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/nick-hinkle</a:t>
            </a:r>
            <a:r>
              <a:rPr lang="en-US" dirty="0" smtClean="0">
                <a:hlinkClick r:id="rId11"/>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/safety/emergency-procedures</a:t>
            </a:r>
            <a:r>
              <a:rPr lang="en-US" dirty="0" smtClean="0">
                <a:hlinkClick r:id="rId12"/>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/tips/products/wimba</a:t>
            </a:r>
            <a:r>
              <a:rPr lang="en-US" dirty="0" smtClean="0">
                <a:hlinkClick r:id="rId13"/>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/transfer-credits</a:t>
            </a:r>
            <a:r>
              <a:rPr lang="en-US" dirty="0" smtClean="0">
                <a:hlinkClick r:id="rId14"/>
              </a:rPr>
              <a:t>/</a:t>
            </a:r>
            <a:r>
              <a:rPr lang="en-US" dirty="0" smtClean="0"/>
              <a:t> 						6</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/2013/06/19/twirler-to-represent-us</a:t>
            </a:r>
            <a:r>
              <a:rPr lang="en-US" dirty="0" smtClean="0">
                <a:hlinkClick r:id="rId15"/>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/2015-video-clips</a:t>
            </a:r>
            <a:r>
              <a:rPr lang="en-US" dirty="0" smtClean="0">
                <a:hlinkClick r:id="rId16"/>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/academics/hilton-chair/2007-2008</a:t>
            </a:r>
            <a:r>
              <a:rPr lang="en-US" dirty="0" smtClean="0">
                <a:hlinkClick r:id="rId17"/>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/academics/honors/faculty-roles/become-a-project-advisor</a:t>
            </a:r>
            <a:r>
              <a:rPr lang="en-US" dirty="0" smtClean="0">
                <a:hlinkClick r:id="rId18"/>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/academics/majors-list/child-adult-family-services</a:t>
            </a:r>
            <a:r>
              <a:rPr lang="en-US" dirty="0" smtClean="0">
                <a:hlinkClick r:id="rId19"/>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20"/>
              </a:rPr>
              <a:t>http://</a:t>
            </a:r>
            <a:r>
              <a:rPr lang="en-US" b="1" dirty="0" smtClean="0">
                <a:latin typeface="Univers LT Std 57 Cn" panose="020B0506020202050204" pitchFamily="34" charset="0"/>
                <a:hlinkClick r:id="rId20"/>
              </a:rPr>
              <a:t>www.hs.iastate.edu</a:t>
            </a:r>
            <a:r>
              <a:rPr lang="en-US" dirty="0">
                <a:hlinkClick r:id="rId20"/>
              </a:rPr>
              <a:t>/academics/technology-resources</a:t>
            </a:r>
            <a:r>
              <a:rPr lang="en-US" dirty="0" smtClean="0">
                <a:hlinkClick r:id="rId20"/>
              </a:rPr>
              <a:t>/</a:t>
            </a:r>
            <a:r>
              <a:rPr lang="en-US" dirty="0" smtClean="0"/>
              <a:t> 				5</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4070099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55033"/>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/alumni/awards/1997-chs-alumni-awards/michael-nettles</a:t>
            </a:r>
            <a:r>
              <a:rPr lang="en-US" dirty="0" smtClean="0">
                <a:hlinkClick r:id="rId3"/>
              </a:rPr>
              <a:t>/</a:t>
            </a:r>
            <a:r>
              <a:rPr lang="en-US" dirty="0" smtClean="0"/>
              <a:t> 		5</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4"/>
              </a:rPr>
              <a:t>http://</a:t>
            </a:r>
            <a:r>
              <a:rPr lang="en-US" b="1" dirty="0" smtClean="0">
                <a:latin typeface="Univers LT Std 57 Cn" panose="020B0506020202050204" pitchFamily="34" charset="0"/>
                <a:hlinkClick r:id="rId4"/>
              </a:rPr>
              <a:t>www.hs.iastate.edu</a:t>
            </a:r>
            <a:r>
              <a:rPr lang="en-US" dirty="0">
                <a:hlinkClick r:id="rId4"/>
              </a:rPr>
              <a:t>/alumni/awards/1999-chs-alumni-awards/barbara-crittenden</a:t>
            </a:r>
            <a:r>
              <a:rPr lang="en-US" dirty="0" smtClean="0">
                <a:hlinkClick r:id="rId4"/>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/alumni/awards/1999-chs-alumni-awards/susan-kontos</a:t>
            </a:r>
            <a:r>
              <a:rPr lang="en-US" dirty="0" smtClean="0">
                <a:hlinkClick r:id="rId5"/>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/alumni/awards/2003-chs-alumni-awards/kari-roehr</a:t>
            </a:r>
            <a:r>
              <a:rPr lang="en-US" dirty="0" smtClean="0">
                <a:hlinkClick r:id="rId6"/>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/alumni/awards/2004-chs-alumni-awards/karol-dewulf-nickell</a:t>
            </a:r>
            <a:r>
              <a:rPr lang="en-US" dirty="0" smtClean="0">
                <a:hlinkClick r:id="rId7"/>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/alumni/awards/2005-chs-alumni-awards/suzanne-grady</a:t>
            </a:r>
            <a:r>
              <a:rPr lang="en-US" dirty="0" smtClean="0">
                <a:hlinkClick r:id="rId8"/>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/alumni/awards/2011-chs-alumni-awards/helen-holz-raikes</a:t>
            </a:r>
            <a:r>
              <a:rPr lang="en-US" dirty="0" smtClean="0">
                <a:hlinkClick r:id="rId9"/>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/alumni/awards/2011-chs-alumni-awards/jeremy-pickard</a:t>
            </a:r>
            <a:r>
              <a:rPr lang="en-US" dirty="0" smtClean="0">
                <a:hlinkClick r:id="rId10"/>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/alumni/awards/2015-chs-alumni-awards/lindsey-litchfield-shirley</a:t>
            </a:r>
            <a:r>
              <a:rPr lang="en-US" dirty="0" smtClean="0">
                <a:hlinkClick r:id="rId11"/>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/awards/chs-recipients/2008-2/anne-foegen</a:t>
            </a:r>
            <a:r>
              <a:rPr lang="en-US" dirty="0" smtClean="0">
                <a:hlinkClick r:id="rId12"/>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/awards/chs-recipients/chs-2009/catherine-strohbehn</a:t>
            </a:r>
            <a:r>
              <a:rPr lang="en-US" dirty="0" smtClean="0">
                <a:hlinkClick r:id="rId13"/>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/awards/deans-faculty-fellows-award/2015-byron-brehm-stecher</a:t>
            </a:r>
            <a:r>
              <a:rPr lang="en-US" dirty="0" smtClean="0">
                <a:hlinkClick r:id="rId14"/>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/awards/university-awards/2011-2/jeanne-warning</a:t>
            </a:r>
            <a:r>
              <a:rPr lang="en-US" dirty="0" smtClean="0">
                <a:hlinkClick r:id="rId15"/>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/awards/university-awards/2015-2/linda-hagedorn</a:t>
            </a:r>
            <a:r>
              <a:rPr lang="en-US" dirty="0" smtClean="0">
                <a:hlinkClick r:id="rId16"/>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/awards/university-awards/university-2009</a:t>
            </a:r>
            <a:r>
              <a:rPr lang="en-US" dirty="0" smtClean="0">
                <a:hlinkClick r:id="rId17"/>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/career-services/alumni-employment/newsletter</a:t>
            </a:r>
            <a:r>
              <a:rPr lang="en-US" dirty="0" smtClean="0">
                <a:hlinkClick r:id="rId18"/>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9"/>
              </a:rPr>
              <a:t>http://</a:t>
            </a:r>
            <a:r>
              <a:rPr lang="en-US" b="1" dirty="0" smtClean="0">
                <a:latin typeface="Univers LT Std 57 Cn" panose="020B0506020202050204" pitchFamily="34" charset="0"/>
                <a:hlinkClick r:id="rId19"/>
              </a:rPr>
              <a:t>www.hs.iastate.edu</a:t>
            </a:r>
            <a:r>
              <a:rPr lang="en-US" dirty="0">
                <a:hlinkClick r:id="rId19"/>
              </a:rPr>
              <a:t>/career-services/career-fairs/C:/Users/tstegman/Documents/Custom Office </a:t>
            </a:r>
            <a:r>
              <a:rPr lang="en-US" dirty="0" smtClean="0">
                <a:hlinkClick r:id="rId19"/>
              </a:rPr>
              <a:t>Templates/</a:t>
            </a:r>
            <a:r>
              <a:rPr lang="en-US" dirty="0" smtClean="0"/>
              <a:t> 									5</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225331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Least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6" name="TextBox 5"/>
          <p:cNvSpPr txBox="1"/>
          <p:nvPr/>
        </p:nvSpPr>
        <p:spPr>
          <a:xfrm>
            <a:off x="917764" y="855033"/>
            <a:ext cx="10356471" cy="5355312"/>
          </a:xfrm>
          <a:prstGeom prst="rect">
            <a:avLst/>
          </a:prstGeom>
          <a:noFill/>
        </p:spPr>
        <p:txBody>
          <a:bodyPr wrap="square" rtlCol="0">
            <a:spAutoFit/>
          </a:bodyPr>
          <a:lstStyle/>
          <a:p>
            <a:r>
              <a:rPr lang="en-US" b="1" dirty="0" smtClean="0">
                <a:latin typeface="Univers LT Std 57 Cn" panose="020B0506020202050204" pitchFamily="34" charset="0"/>
                <a:hlinkClick r:id="rId3"/>
              </a:rPr>
              <a:t>http://www.hs.iastate.edu</a:t>
            </a:r>
            <a:r>
              <a:rPr lang="en-US" dirty="0">
                <a:hlinkClick r:id="rId3"/>
              </a:rPr>
              <a:t>/facilities/mackay-computer-labs</a:t>
            </a:r>
            <a:r>
              <a:rPr lang="en-US" dirty="0" smtClean="0">
                <a:hlinkClick r:id="rId3"/>
              </a:rPr>
              <a:t>/</a:t>
            </a:r>
            <a:r>
              <a:rPr lang="en-US" dirty="0" smtClean="0"/>
              <a:t> 				5</a:t>
            </a:r>
            <a:endParaRPr lang="en-US" b="1" dirty="0" smtClean="0">
              <a:latin typeface="Univers LT Std 57 Cn" panose="020B0506020202050204" pitchFamily="34" charset="0"/>
            </a:endParaRPr>
          </a:p>
          <a:p>
            <a:r>
              <a:rPr lang="en-US" b="1" dirty="0" smtClean="0">
                <a:latin typeface="Univers LT Std 57 Cn" panose="020B0506020202050204" pitchFamily="34" charset="0"/>
                <a:hlinkClick r:id="rId4"/>
              </a:rPr>
              <a:t>http://www.hs.iastate.edu</a:t>
            </a:r>
            <a:r>
              <a:rPr lang="en-US" dirty="0">
                <a:hlinkClick r:id="rId4"/>
              </a:rPr>
              <a:t>/fact-sheets</a:t>
            </a:r>
            <a:r>
              <a:rPr lang="en-US" dirty="0" smtClean="0">
                <a:hlinkClick r:id="rId4"/>
              </a:rPr>
              <a:t>/</a:t>
            </a:r>
            <a:r>
              <a:rPr lang="en-US" dirty="0" smtClean="0"/>
              <a:t> 						5</a:t>
            </a:r>
            <a:endParaRPr lang="en-US" b="1" dirty="0" smtClean="0">
              <a:latin typeface="Univers LT Std 57 Cn" panose="020B0506020202050204" pitchFamily="34" charset="0"/>
            </a:endParaRPr>
          </a:p>
          <a:p>
            <a:r>
              <a:rPr lang="en-US" b="1" dirty="0">
                <a:latin typeface="Univers LT Std 57 Cn" panose="020B0506020202050204" pitchFamily="34" charset="0"/>
                <a:hlinkClick r:id="rId5"/>
              </a:rPr>
              <a:t>http://</a:t>
            </a:r>
            <a:r>
              <a:rPr lang="en-US" b="1" dirty="0" smtClean="0">
                <a:latin typeface="Univers LT Std 57 Cn" panose="020B0506020202050204" pitchFamily="34" charset="0"/>
                <a:hlinkClick r:id="rId5"/>
              </a:rPr>
              <a:t>www.hs.iastate.edu</a:t>
            </a:r>
            <a:r>
              <a:rPr lang="en-US" dirty="0">
                <a:hlinkClick r:id="rId5"/>
              </a:rPr>
              <a:t>/faculty-staff/awards/chs-recipients/larry-ebbers</a:t>
            </a:r>
            <a:r>
              <a:rPr lang="en-US" dirty="0" smtClean="0">
                <a:hlinkClick r:id="rId5"/>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6"/>
              </a:rPr>
              <a:t>http://</a:t>
            </a:r>
            <a:r>
              <a:rPr lang="en-US" b="1" dirty="0" smtClean="0">
                <a:latin typeface="Univers LT Std 57 Cn" panose="020B0506020202050204" pitchFamily="34" charset="0"/>
                <a:hlinkClick r:id="rId6"/>
              </a:rPr>
              <a:t>www.hs.iastate.edu</a:t>
            </a:r>
            <a:r>
              <a:rPr lang="en-US" dirty="0">
                <a:hlinkClick r:id="rId6"/>
              </a:rPr>
              <a:t>/faculty-staff/committees/committee-websites/diversity-equity-and-c </a:t>
            </a:r>
            <a:r>
              <a:rPr lang="en-US" dirty="0" err="1">
                <a:hlinkClick r:id="rId6"/>
              </a:rPr>
              <a:t>ommunity</a:t>
            </a:r>
            <a:r>
              <a:rPr lang="en-US" dirty="0" smtClean="0">
                <a:hlinkClick r:id="rId6"/>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7"/>
              </a:rPr>
              <a:t>http://</a:t>
            </a:r>
            <a:r>
              <a:rPr lang="en-US" b="1" dirty="0" smtClean="0">
                <a:latin typeface="Univers LT Std 57 Cn" panose="020B0506020202050204" pitchFamily="34" charset="0"/>
                <a:hlinkClick r:id="rId7"/>
              </a:rPr>
              <a:t>www.hs.iastate.edu</a:t>
            </a:r>
            <a:r>
              <a:rPr lang="en-US" dirty="0">
                <a:hlinkClick r:id="rId7"/>
              </a:rPr>
              <a:t>/faculty-staff/safety/emergency-procedures</a:t>
            </a:r>
            <a:r>
              <a:rPr lang="en-US" dirty="0" smtClean="0">
                <a:hlinkClick r:id="rId7"/>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8"/>
              </a:rPr>
              <a:t>http://</a:t>
            </a:r>
            <a:r>
              <a:rPr lang="en-US" b="1" dirty="0" smtClean="0">
                <a:latin typeface="Univers LT Std 57 Cn" panose="020B0506020202050204" pitchFamily="34" charset="0"/>
                <a:hlinkClick r:id="rId8"/>
              </a:rPr>
              <a:t>www.hs.iastate.edu</a:t>
            </a:r>
            <a:r>
              <a:rPr lang="en-US" dirty="0">
                <a:hlinkClick r:id="rId8"/>
              </a:rPr>
              <a:t>/janeanne-stout</a:t>
            </a:r>
            <a:r>
              <a:rPr lang="en-US" dirty="0" smtClean="0">
                <a:hlinkClick r:id="rId8"/>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9"/>
              </a:rPr>
              <a:t>http://</a:t>
            </a:r>
            <a:r>
              <a:rPr lang="en-US" b="1" dirty="0" smtClean="0">
                <a:latin typeface="Univers LT Std 57 Cn" panose="020B0506020202050204" pitchFamily="34" charset="0"/>
                <a:hlinkClick r:id="rId9"/>
              </a:rPr>
              <a:t>www.hs.iastate.edu</a:t>
            </a:r>
            <a:r>
              <a:rPr lang="en-US" dirty="0">
                <a:hlinkClick r:id="rId9"/>
              </a:rPr>
              <a:t>/prospective/transfer-plans-and-information/family-and-consumer-sci </a:t>
            </a:r>
            <a:r>
              <a:rPr lang="en-US" dirty="0" err="1">
                <a:hlinkClick r:id="rId9"/>
              </a:rPr>
              <a:t>ences</a:t>
            </a:r>
            <a:r>
              <a:rPr lang="en-US" dirty="0">
                <a:hlinkClick r:id="rId9"/>
              </a:rPr>
              <a:t>-education-and-studies-transfer-plans</a:t>
            </a:r>
            <a:r>
              <a:rPr lang="en-US" dirty="0" smtClean="0">
                <a:hlinkClick r:id="rId9"/>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0"/>
              </a:rPr>
              <a:t>http://</a:t>
            </a:r>
            <a:r>
              <a:rPr lang="en-US" b="1" dirty="0" smtClean="0">
                <a:latin typeface="Univers LT Std 57 Cn" panose="020B0506020202050204" pitchFamily="34" charset="0"/>
                <a:hlinkClick r:id="rId10"/>
              </a:rPr>
              <a:t>www.hs.iastate.edu</a:t>
            </a:r>
            <a:r>
              <a:rPr lang="en-US" dirty="0">
                <a:hlinkClick r:id="rId10"/>
              </a:rPr>
              <a:t>/research/research-projects/external-projects/exceptional-longevity</a:t>
            </a:r>
            <a:r>
              <a:rPr lang="en-US" dirty="0" smtClean="0">
                <a:hlinkClick r:id="rId10"/>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1"/>
              </a:rPr>
              <a:t>http://</a:t>
            </a:r>
            <a:r>
              <a:rPr lang="en-US" b="1" dirty="0" smtClean="0">
                <a:latin typeface="Univers LT Std 57 Cn" panose="020B0506020202050204" pitchFamily="34" charset="0"/>
                <a:hlinkClick r:id="rId11"/>
              </a:rPr>
              <a:t>www.hs.iastate.edu</a:t>
            </a:r>
            <a:r>
              <a:rPr lang="en-US" dirty="0">
                <a:hlinkClick r:id="rId11"/>
              </a:rPr>
              <a:t>/research/research-projects/external-projects/siop-preschool-project</a:t>
            </a:r>
            <a:r>
              <a:rPr lang="en-US" dirty="0" smtClean="0">
                <a:hlinkClick r:id="rId11"/>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2"/>
              </a:rPr>
              <a:t>http://</a:t>
            </a:r>
            <a:r>
              <a:rPr lang="en-US" b="1" dirty="0" smtClean="0">
                <a:latin typeface="Univers LT Std 57 Cn" panose="020B0506020202050204" pitchFamily="34" charset="0"/>
                <a:hlinkClick r:id="rId12"/>
              </a:rPr>
              <a:t>www.hs.iastate.edu</a:t>
            </a:r>
            <a:r>
              <a:rPr lang="en-US" dirty="0">
                <a:hlinkClick r:id="rId12"/>
              </a:rPr>
              <a:t>/test</a:t>
            </a:r>
            <a:r>
              <a:rPr lang="en-US" dirty="0" smtClean="0">
                <a:hlinkClick r:id="rId12"/>
              </a:rPr>
              <a:t>/</a:t>
            </a:r>
            <a:r>
              <a:rPr lang="en-US" dirty="0" smtClean="0"/>
              <a:t> 							5</a:t>
            </a:r>
            <a:endParaRPr lang="en-US" b="1" dirty="0">
              <a:latin typeface="Univers LT Std 57 Cn" panose="020B0506020202050204" pitchFamily="34" charset="0"/>
            </a:endParaRPr>
          </a:p>
          <a:p>
            <a:r>
              <a:rPr lang="en-US" b="1" dirty="0">
                <a:latin typeface="Univers LT Std 57 Cn" panose="020B0506020202050204" pitchFamily="34" charset="0"/>
                <a:hlinkClick r:id="rId13"/>
              </a:rPr>
              <a:t>http://</a:t>
            </a:r>
            <a:r>
              <a:rPr lang="en-US" b="1" dirty="0" smtClean="0">
                <a:latin typeface="Univers LT Std 57 Cn" panose="020B0506020202050204" pitchFamily="34" charset="0"/>
                <a:hlinkClick r:id="rId13"/>
              </a:rPr>
              <a:t>www.hs.iastate.edu</a:t>
            </a:r>
            <a:r>
              <a:rPr lang="en-US" dirty="0">
                <a:hlinkClick r:id="rId13"/>
              </a:rPr>
              <a:t>/2010/12/07/2011-readingclinic</a:t>
            </a:r>
            <a:r>
              <a:rPr lang="en-US" dirty="0" smtClean="0">
                <a:hlinkClick r:id="rId13"/>
              </a:rPr>
              <a:t>/</a:t>
            </a:r>
            <a:r>
              <a:rPr lang="en-US" dirty="0" smtClean="0"/>
              <a:t> 				4</a:t>
            </a:r>
            <a:endParaRPr lang="en-US" b="1" dirty="0">
              <a:latin typeface="Univers LT Std 57 Cn" panose="020B0506020202050204" pitchFamily="34" charset="0"/>
            </a:endParaRPr>
          </a:p>
          <a:p>
            <a:r>
              <a:rPr lang="en-US" b="1" dirty="0">
                <a:latin typeface="Univers LT Std 57 Cn" panose="020B0506020202050204" pitchFamily="34" charset="0"/>
                <a:hlinkClick r:id="rId14"/>
              </a:rPr>
              <a:t>http://</a:t>
            </a:r>
            <a:r>
              <a:rPr lang="en-US" b="1" dirty="0" smtClean="0">
                <a:latin typeface="Univers LT Std 57 Cn" panose="020B0506020202050204" pitchFamily="34" charset="0"/>
                <a:hlinkClick r:id="rId14"/>
              </a:rPr>
              <a:t>www.hs.iastate.edu</a:t>
            </a:r>
            <a:r>
              <a:rPr lang="en-US" dirty="0">
                <a:hlinkClick r:id="rId14"/>
              </a:rPr>
              <a:t>/2013/05/14/irene-beavers</a:t>
            </a:r>
            <a:r>
              <a:rPr lang="en-US" dirty="0" smtClean="0">
                <a:hlinkClick r:id="rId14"/>
              </a:rPr>
              <a:t>/</a:t>
            </a:r>
            <a:r>
              <a:rPr lang="en-US" dirty="0" smtClean="0"/>
              <a:t> 					4</a:t>
            </a:r>
            <a:endParaRPr lang="en-US" b="1" dirty="0">
              <a:latin typeface="Univers LT Std 57 Cn" panose="020B0506020202050204" pitchFamily="34" charset="0"/>
            </a:endParaRPr>
          </a:p>
          <a:p>
            <a:r>
              <a:rPr lang="en-US" b="1" dirty="0">
                <a:latin typeface="Univers LT Std 57 Cn" panose="020B0506020202050204" pitchFamily="34" charset="0"/>
                <a:hlinkClick r:id="rId15"/>
              </a:rPr>
              <a:t>http://</a:t>
            </a:r>
            <a:r>
              <a:rPr lang="en-US" b="1" dirty="0" smtClean="0">
                <a:latin typeface="Univers LT Std 57 Cn" panose="020B0506020202050204" pitchFamily="34" charset="0"/>
                <a:hlinkClick r:id="rId15"/>
              </a:rPr>
              <a:t>www.hs.iastate.edu</a:t>
            </a:r>
            <a:r>
              <a:rPr lang="en-US" dirty="0">
                <a:hlinkClick r:id="rId15"/>
              </a:rPr>
              <a:t>/2013/09/03/chunhui-xiang</a:t>
            </a:r>
            <a:r>
              <a:rPr lang="en-US" dirty="0" smtClean="0">
                <a:hlinkClick r:id="rId15"/>
              </a:rPr>
              <a:t>/</a:t>
            </a:r>
            <a:r>
              <a:rPr lang="en-US" dirty="0" smtClean="0"/>
              <a:t> 					4</a:t>
            </a:r>
            <a:endParaRPr lang="en-US" b="1" dirty="0">
              <a:latin typeface="Univers LT Std 57 Cn" panose="020B0506020202050204" pitchFamily="34" charset="0"/>
            </a:endParaRPr>
          </a:p>
          <a:p>
            <a:r>
              <a:rPr lang="en-US" b="1" dirty="0">
                <a:latin typeface="Univers LT Std 57 Cn" panose="020B0506020202050204" pitchFamily="34" charset="0"/>
                <a:hlinkClick r:id="rId16"/>
              </a:rPr>
              <a:t>http://</a:t>
            </a:r>
            <a:r>
              <a:rPr lang="en-US" b="1" dirty="0" smtClean="0">
                <a:latin typeface="Univers LT Std 57 Cn" panose="020B0506020202050204" pitchFamily="34" charset="0"/>
                <a:hlinkClick r:id="rId16"/>
              </a:rPr>
              <a:t>www.hs.iastate.edu</a:t>
            </a:r>
            <a:r>
              <a:rPr lang="en-US" dirty="0">
                <a:hlinkClick r:id="rId16"/>
              </a:rPr>
              <a:t>/2014/03/07/switch</a:t>
            </a:r>
            <a:r>
              <a:rPr lang="en-US" dirty="0" smtClean="0">
                <a:hlinkClick r:id="rId16"/>
              </a:rPr>
              <a:t>/</a:t>
            </a:r>
            <a:r>
              <a:rPr lang="en-US" dirty="0" smtClean="0"/>
              <a:t> 						4</a:t>
            </a:r>
            <a:endParaRPr lang="en-US" b="1" dirty="0">
              <a:latin typeface="Univers LT Std 57 Cn" panose="020B0506020202050204" pitchFamily="34" charset="0"/>
            </a:endParaRPr>
          </a:p>
          <a:p>
            <a:r>
              <a:rPr lang="en-US" b="1" dirty="0">
                <a:latin typeface="Univers LT Std 57 Cn" panose="020B0506020202050204" pitchFamily="34" charset="0"/>
                <a:hlinkClick r:id="rId17"/>
              </a:rPr>
              <a:t>http://</a:t>
            </a:r>
            <a:r>
              <a:rPr lang="en-US" b="1" dirty="0" smtClean="0">
                <a:latin typeface="Univers LT Std 57 Cn" panose="020B0506020202050204" pitchFamily="34" charset="0"/>
                <a:hlinkClick r:id="rId17"/>
              </a:rPr>
              <a:t>www.hs.iastate.edu</a:t>
            </a:r>
            <a:r>
              <a:rPr lang="en-US" dirty="0">
                <a:hlinkClick r:id="rId17"/>
              </a:rPr>
              <a:t>/about-2/accreditation/accrediting-bodies</a:t>
            </a:r>
            <a:r>
              <a:rPr lang="en-US" dirty="0" smtClean="0">
                <a:hlinkClick r:id="rId17"/>
              </a:rPr>
              <a:t>/</a:t>
            </a:r>
            <a:r>
              <a:rPr lang="en-US" dirty="0" smtClean="0"/>
              <a:t> 			4</a:t>
            </a:r>
            <a:endParaRPr lang="en-US" b="1" dirty="0">
              <a:latin typeface="Univers LT Std 57 Cn" panose="020B0506020202050204" pitchFamily="34" charset="0"/>
            </a:endParaRPr>
          </a:p>
          <a:p>
            <a:r>
              <a:rPr lang="en-US" b="1" dirty="0">
                <a:latin typeface="Univers LT Std 57 Cn" panose="020B0506020202050204" pitchFamily="34" charset="0"/>
                <a:hlinkClick r:id="rId18"/>
              </a:rPr>
              <a:t>http://</a:t>
            </a:r>
            <a:r>
              <a:rPr lang="en-US" b="1" dirty="0" smtClean="0">
                <a:latin typeface="Univers LT Std 57 Cn" panose="020B0506020202050204" pitchFamily="34" charset="0"/>
                <a:hlinkClick r:id="rId18"/>
              </a:rPr>
              <a:t>www.hs.iastate.edu</a:t>
            </a:r>
            <a:r>
              <a:rPr lang="en-US" dirty="0">
                <a:hlinkClick r:id="rId18"/>
              </a:rPr>
              <a:t>/about-2/deans-advisory-council</a:t>
            </a:r>
            <a:r>
              <a:rPr lang="en-US" dirty="0" smtClean="0">
                <a:hlinkClick r:id="rId18"/>
              </a:rPr>
              <a:t>/</a:t>
            </a:r>
            <a:r>
              <a:rPr lang="en-US" dirty="0" smtClean="0"/>
              <a:t> 				4</a:t>
            </a:r>
            <a:endParaRPr lang="en-US" b="1" dirty="0">
              <a:latin typeface="Univers LT Std 57 Cn" panose="020B0506020202050204" pitchFamily="34" charset="0"/>
            </a:endParaRPr>
          </a:p>
          <a:p>
            <a:endParaRPr lang="en-US" b="1" dirty="0" smtClean="0">
              <a:latin typeface="Univers LT Std 57 Cn" panose="020B0506020202050204" pitchFamily="34" charset="0"/>
            </a:endParaRPr>
          </a:p>
        </p:txBody>
      </p:sp>
    </p:spTree>
    <p:extLst>
      <p:ext uri="{BB962C8B-B14F-4D97-AF65-F5344CB8AC3E}">
        <p14:creationId xmlns:p14="http://schemas.microsoft.com/office/powerpoint/2010/main" val="1264143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842" y="5"/>
            <a:ext cx="6060558"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Email Contacts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367" y="718272"/>
            <a:ext cx="9698181" cy="5206537"/>
          </a:xfrm>
          <a:prstGeom prst="rect">
            <a:avLst/>
          </a:prstGeom>
        </p:spPr>
      </p:pic>
    </p:spTree>
    <p:extLst>
      <p:ext uri="{BB962C8B-B14F-4D97-AF65-F5344CB8AC3E}">
        <p14:creationId xmlns:p14="http://schemas.microsoft.com/office/powerpoint/2010/main" val="1701898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Audience Browser Size </a:t>
            </a:r>
            <a:endParaRPr lang="en-US" dirty="0">
              <a:solidFill>
                <a:srgbClr val="C80F2E"/>
              </a:solidFill>
              <a:latin typeface="ITC Berkeley Oldstyle Std Blk" panose="02090803060306020404" pitchFamily="18" charset="0"/>
            </a:endParaRPr>
          </a:p>
        </p:txBody>
      </p:sp>
      <p:sp>
        <p:nvSpPr>
          <p:cNvPr id="3" name="Rectangle 2"/>
          <p:cNvSpPr/>
          <p:nvPr/>
        </p:nvSpPr>
        <p:spPr>
          <a:xfrm>
            <a:off x="2345266" y="677334"/>
            <a:ext cx="7399867" cy="41486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TextBox 3"/>
          <p:cNvSpPr txBox="1"/>
          <p:nvPr/>
        </p:nvSpPr>
        <p:spPr>
          <a:xfrm>
            <a:off x="2429934" y="789579"/>
            <a:ext cx="4131734" cy="3970318"/>
          </a:xfrm>
          <a:prstGeom prst="rect">
            <a:avLst/>
          </a:prstGeom>
          <a:noFill/>
        </p:spPr>
        <p:txBody>
          <a:bodyPr wrap="square" rtlCol="0">
            <a:spAutoFit/>
          </a:bodyPr>
          <a:lstStyle/>
          <a:p>
            <a:r>
              <a:rPr lang="en-US" sz="2800" b="1" dirty="0" smtClean="0">
                <a:latin typeface="Univers LT Std 57 Cn" panose="020B0506020202050204" pitchFamily="34" charset="0"/>
              </a:rPr>
              <a:t>1920 x 1080 		9.99%</a:t>
            </a:r>
          </a:p>
          <a:p>
            <a:r>
              <a:rPr lang="en-US" sz="2800" b="1" dirty="0" smtClean="0">
                <a:latin typeface="Univers LT Std 57 Cn" panose="020B0506020202050204" pitchFamily="34" charset="0"/>
              </a:rPr>
              <a:t>1680 x 1050		7.67%</a:t>
            </a:r>
          </a:p>
          <a:p>
            <a:r>
              <a:rPr lang="en-US" sz="2800" b="1" dirty="0" smtClean="0">
                <a:solidFill>
                  <a:srgbClr val="C00000"/>
                </a:solidFill>
                <a:latin typeface="Univers LT Std 57 Cn" panose="020B0506020202050204" pitchFamily="34" charset="0"/>
              </a:rPr>
              <a:t>1600 x 900		13.89%</a:t>
            </a:r>
          </a:p>
          <a:p>
            <a:r>
              <a:rPr lang="en-US" sz="2800" b="1" dirty="0">
                <a:latin typeface="Univers LT Std 57 Cn" panose="020B0506020202050204" pitchFamily="34" charset="0"/>
              </a:rPr>
              <a:t>1440 x 900		9.35%</a:t>
            </a:r>
          </a:p>
          <a:p>
            <a:r>
              <a:rPr lang="en-US" sz="2800" b="1" dirty="0" smtClean="0">
                <a:solidFill>
                  <a:srgbClr val="C00000"/>
                </a:solidFill>
                <a:latin typeface="Univers LT Std 57 Cn" panose="020B0506020202050204" pitchFamily="34" charset="0"/>
              </a:rPr>
              <a:t>1366 x 728		17.12%</a:t>
            </a:r>
          </a:p>
          <a:p>
            <a:endParaRPr lang="en-US" sz="2800" b="1" dirty="0" smtClean="0">
              <a:solidFill>
                <a:srgbClr val="C00000"/>
              </a:solidFill>
              <a:latin typeface="Univers LT Std 57 Cn" panose="020B0506020202050204" pitchFamily="34" charset="0"/>
            </a:endParaRPr>
          </a:p>
          <a:p>
            <a:r>
              <a:rPr lang="en-US" sz="2800" b="1" dirty="0" smtClean="0">
                <a:latin typeface="Univers LT Std 57 Cn" panose="020B0506020202050204" pitchFamily="34" charset="0"/>
              </a:rPr>
              <a:t>1280 x 1024		6.55%</a:t>
            </a:r>
          </a:p>
          <a:p>
            <a:r>
              <a:rPr lang="en-US" sz="2800" b="1" dirty="0" smtClean="0">
                <a:latin typeface="Univers LT Std 57 Cn" panose="020B0506020202050204" pitchFamily="34" charset="0"/>
              </a:rPr>
              <a:t>1280 x 800		10.95%</a:t>
            </a:r>
            <a:endParaRPr lang="en-US" sz="2800" b="1" dirty="0">
              <a:latin typeface="Univers LT Std 57 Cn" panose="020B0506020202050204" pitchFamily="34" charset="0"/>
            </a:endParaRPr>
          </a:p>
          <a:p>
            <a:r>
              <a:rPr lang="en-US" sz="2800" b="1" dirty="0" smtClean="0">
                <a:latin typeface="Univers LT Std 57 Cn" panose="020B0506020202050204" pitchFamily="34" charset="0"/>
              </a:rPr>
              <a:t>1024 x 768		2.39%</a:t>
            </a:r>
          </a:p>
        </p:txBody>
      </p:sp>
      <p:sp>
        <p:nvSpPr>
          <p:cNvPr id="5" name="Rectangle 4"/>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Tree>
    <p:extLst>
      <p:ext uri="{BB962C8B-B14F-4D97-AF65-F5344CB8AC3E}">
        <p14:creationId xmlns:p14="http://schemas.microsoft.com/office/powerpoint/2010/main" val="2162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Audience Drilldown</a:t>
            </a:r>
            <a:endParaRPr lang="en-US" dirty="0">
              <a:solidFill>
                <a:srgbClr val="C80F2E"/>
              </a:solidFill>
              <a:latin typeface="ITC Berkeley Oldstyle Std Blk" panose="02090803060306020404" pitchFamily="18" charset="0"/>
            </a:endParaRPr>
          </a:p>
        </p:txBody>
      </p:sp>
      <p:sp>
        <p:nvSpPr>
          <p:cNvPr id="3" name="Rectangle 2"/>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5" name="TextBox 4"/>
          <p:cNvSpPr txBox="1"/>
          <p:nvPr/>
        </p:nvSpPr>
        <p:spPr>
          <a:xfrm>
            <a:off x="1088136" y="1219559"/>
            <a:ext cx="10512552" cy="4093428"/>
          </a:xfrm>
          <a:prstGeom prst="rect">
            <a:avLst/>
          </a:prstGeom>
          <a:noFill/>
        </p:spPr>
        <p:txBody>
          <a:bodyPr wrap="square" rtlCol="0">
            <a:spAutoFit/>
          </a:bodyPr>
          <a:lstStyle/>
          <a:p>
            <a:r>
              <a:rPr lang="en-US" sz="2600" b="1" dirty="0" smtClean="0">
                <a:latin typeface="Univers LT Std 57 Cn" panose="020B0506020202050204" pitchFamily="34" charset="0"/>
              </a:rPr>
              <a:t>Top </a:t>
            </a:r>
            <a:r>
              <a:rPr lang="en-US" sz="2600" b="1" dirty="0">
                <a:latin typeface="Univers LT Std 57 Cn" panose="020B0506020202050204" pitchFamily="34" charset="0"/>
              </a:rPr>
              <a:t>Mobile Devices </a:t>
            </a:r>
            <a:r>
              <a:rPr lang="en-US" sz="2400" b="1" dirty="0">
                <a:latin typeface="Univers LT Std 57 Cn" panose="020B0506020202050204" pitchFamily="34" charset="0"/>
              </a:rPr>
              <a:t>– including tablets/</a:t>
            </a:r>
            <a:r>
              <a:rPr lang="en-US" sz="2400" b="1" dirty="0" err="1">
                <a:latin typeface="Univers LT Std 57 Cn" panose="020B0506020202050204" pitchFamily="34" charset="0"/>
              </a:rPr>
              <a:t>ipads</a:t>
            </a:r>
            <a:r>
              <a:rPr lang="en-US" sz="2400" b="1" dirty="0">
                <a:latin typeface="Univers LT Std 57 Cn" panose="020B0506020202050204" pitchFamily="34" charset="0"/>
              </a:rPr>
              <a:t> </a:t>
            </a:r>
            <a:r>
              <a:rPr lang="en-US" b="1" dirty="0">
                <a:latin typeface="Univers LT Std 57 Cn" panose="020B0506020202050204" pitchFamily="34" charset="0"/>
              </a:rPr>
              <a:t>– only </a:t>
            </a:r>
            <a:r>
              <a:rPr lang="en-US" b="1" dirty="0" smtClean="0">
                <a:latin typeface="Univers LT Std 57 Cn" panose="020B0506020202050204" pitchFamily="34" charset="0"/>
              </a:rPr>
              <a:t>4.98% </a:t>
            </a:r>
            <a:r>
              <a:rPr lang="en-US" b="1" dirty="0">
                <a:latin typeface="Univers LT Std 57 Cn" panose="020B0506020202050204" pitchFamily="34" charset="0"/>
              </a:rPr>
              <a:t>of </a:t>
            </a:r>
            <a:r>
              <a:rPr lang="en-US" b="1" dirty="0" smtClean="0">
                <a:latin typeface="Univers LT Std 57 Cn" panose="020B0506020202050204" pitchFamily="34" charset="0"/>
              </a:rPr>
              <a:t>total traffic on CHS.</a:t>
            </a:r>
            <a:r>
              <a:rPr lang="en-US" b="1" dirty="0">
                <a:latin typeface="Univers LT Std 57 Cn" panose="020B0506020202050204" pitchFamily="34" charset="0"/>
              </a:rPr>
              <a:t/>
            </a:r>
            <a:br>
              <a:rPr lang="en-US" b="1" dirty="0">
                <a:latin typeface="Univers LT Std 57 Cn" panose="020B0506020202050204" pitchFamily="34" charset="0"/>
              </a:rPr>
            </a:br>
            <a:endParaRPr lang="en-US" b="1" dirty="0" smtClean="0">
              <a:latin typeface="Univers LT Std 57 Cn" panose="020B0506020202050204" pitchFamily="34" charset="0"/>
            </a:endParaRPr>
          </a:p>
          <a:p>
            <a:r>
              <a:rPr lang="en-US" sz="2400" dirty="0" smtClean="0">
                <a:latin typeface="Univers LT Std 57 Cn" panose="020B0506020202050204" pitchFamily="34" charset="0"/>
              </a:rPr>
              <a:t>iPhone</a:t>
            </a:r>
            <a:r>
              <a:rPr lang="en-US" sz="2400" dirty="0">
                <a:latin typeface="Univers LT Std 57 Cn" panose="020B0506020202050204" pitchFamily="34" charset="0"/>
              </a:rPr>
              <a:t>			</a:t>
            </a:r>
            <a:r>
              <a:rPr lang="en-US" sz="2400" dirty="0" smtClean="0">
                <a:latin typeface="Univers LT Std 57 Cn" panose="020B0506020202050204" pitchFamily="34" charset="0"/>
              </a:rPr>
              <a:t>47.21%</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err="1" smtClean="0">
                <a:latin typeface="Univers LT Std 57 Cn" panose="020B0506020202050204" pitchFamily="34" charset="0"/>
              </a:rPr>
              <a:t>ipad</a:t>
            </a:r>
            <a:r>
              <a:rPr lang="en-US" sz="2400" dirty="0" smtClean="0">
                <a:latin typeface="Univers LT Std 57 Cn" panose="020B0506020202050204" pitchFamily="34" charset="0"/>
              </a:rPr>
              <a:t>	</a:t>
            </a:r>
            <a:r>
              <a:rPr lang="en-US" sz="2400" dirty="0">
                <a:latin typeface="Univers LT Std 57 Cn" panose="020B0506020202050204" pitchFamily="34" charset="0"/>
              </a:rPr>
              <a:t>		</a:t>
            </a:r>
            <a:r>
              <a:rPr lang="en-US" sz="2400" dirty="0" smtClean="0">
                <a:latin typeface="Univers LT Std 57 Cn" panose="020B0506020202050204" pitchFamily="34" charset="0"/>
              </a:rPr>
              <a:t>13.19% </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Not reporting	</a:t>
            </a:r>
            <a:r>
              <a:rPr lang="en-US" sz="2400" dirty="0">
                <a:latin typeface="Univers LT Std 57 Cn" panose="020B0506020202050204" pitchFamily="34" charset="0"/>
              </a:rPr>
              <a:t>	</a:t>
            </a:r>
            <a:r>
              <a:rPr lang="en-US" sz="2400" dirty="0" smtClean="0">
                <a:latin typeface="Univers LT Std 57 Cn" panose="020B0506020202050204" pitchFamily="34" charset="0"/>
              </a:rPr>
              <a:t>4.05%</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i</a:t>
            </a:r>
            <a:r>
              <a:rPr lang="en-US" sz="2400" dirty="0">
                <a:latin typeface="Univers LT Std 57 Cn" panose="020B0506020202050204" pitchFamily="34" charset="0"/>
              </a:rPr>
              <a:t>P</a:t>
            </a:r>
            <a:r>
              <a:rPr lang="en-US" sz="2400" dirty="0" smtClean="0">
                <a:latin typeface="Univers LT Std 57 Cn" panose="020B0506020202050204" pitchFamily="34" charset="0"/>
              </a:rPr>
              <a:t>hone 6s</a:t>
            </a:r>
            <a:r>
              <a:rPr lang="en-US" sz="2400" dirty="0">
                <a:latin typeface="Univers LT Std 57 Cn" panose="020B0506020202050204" pitchFamily="34" charset="0"/>
              </a:rPr>
              <a:t>		</a:t>
            </a:r>
            <a:r>
              <a:rPr lang="en-US" sz="2400" dirty="0" smtClean="0">
                <a:latin typeface="Univers LT Std 57 Cn" panose="020B0506020202050204" pitchFamily="34" charset="0"/>
              </a:rPr>
              <a:t>2.97%</a:t>
            </a:r>
            <a:endParaRPr lang="en-US" sz="2400" dirty="0">
              <a:latin typeface="Univers LT Std 57 Cn" panose="020B0506020202050204" pitchFamily="34" charset="0"/>
            </a:endParaRPr>
          </a:p>
          <a:p>
            <a:r>
              <a:rPr lang="en-US" sz="2400" dirty="0" smtClean="0">
                <a:latin typeface="Univers LT Std 57 Cn" panose="020B0506020202050204" pitchFamily="34" charset="0"/>
              </a:rPr>
              <a:t>iPhone 7	</a:t>
            </a:r>
            <a:r>
              <a:rPr lang="en-US" sz="2400" dirty="0">
                <a:latin typeface="Univers LT Std 57 Cn" panose="020B0506020202050204" pitchFamily="34" charset="0"/>
              </a:rPr>
              <a:t>	</a:t>
            </a:r>
            <a:r>
              <a:rPr lang="en-US" sz="2400" dirty="0" smtClean="0">
                <a:latin typeface="Univers LT Std 57 Cn" panose="020B0506020202050204" pitchFamily="34" charset="0"/>
              </a:rPr>
              <a:t>2.57%</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iPhone	6	</a:t>
            </a:r>
            <a:r>
              <a:rPr lang="en-US" sz="2400" dirty="0">
                <a:latin typeface="Univers LT Std 57 Cn" panose="020B0506020202050204" pitchFamily="34" charset="0"/>
              </a:rPr>
              <a:t>	</a:t>
            </a:r>
            <a:r>
              <a:rPr lang="en-US" sz="2400" dirty="0" smtClean="0">
                <a:latin typeface="Univers LT Std 57 Cn" panose="020B0506020202050204" pitchFamily="34" charset="0"/>
              </a:rPr>
              <a:t>2.24%</a:t>
            </a:r>
            <a:r>
              <a:rPr lang="en-US" sz="2400" dirty="0">
                <a:latin typeface="Univers LT Std 57 Cn" panose="020B0506020202050204" pitchFamily="34" charset="0"/>
              </a:rPr>
              <a:t/>
            </a:r>
            <a:br>
              <a:rPr lang="en-US" sz="2400" dirty="0">
                <a:latin typeface="Univers LT Std 57 Cn" panose="020B0506020202050204" pitchFamily="34" charset="0"/>
              </a:rPr>
            </a:br>
            <a:r>
              <a:rPr lang="en-US" sz="2400" dirty="0" smtClean="0">
                <a:latin typeface="Univers LT Std 57 Cn" panose="020B0506020202050204" pitchFamily="34" charset="0"/>
              </a:rPr>
              <a:t>iPhone 7 Plus</a:t>
            </a:r>
            <a:r>
              <a:rPr lang="en-US" sz="2400" dirty="0">
                <a:latin typeface="Univers LT Std 57 Cn" panose="020B0506020202050204" pitchFamily="34" charset="0"/>
              </a:rPr>
              <a:t>		</a:t>
            </a:r>
            <a:r>
              <a:rPr lang="en-US" sz="2400" dirty="0" smtClean="0">
                <a:latin typeface="Univers LT Std 57 Cn" panose="020B0506020202050204" pitchFamily="34" charset="0"/>
              </a:rPr>
              <a:t>1.29%</a:t>
            </a:r>
          </a:p>
          <a:p>
            <a:r>
              <a:rPr lang="en-US" sz="2400" dirty="0" smtClean="0">
                <a:latin typeface="Univers LT Std 57 Cn" panose="020B0506020202050204" pitchFamily="34" charset="0"/>
              </a:rPr>
              <a:t>Galaxy S7		1.05%</a:t>
            </a:r>
            <a:r>
              <a:rPr lang="en-US" sz="2400" dirty="0">
                <a:latin typeface="Univers LT Std 57 Cn" panose="020B0506020202050204" pitchFamily="34" charset="0"/>
              </a:rPr>
              <a:t/>
            </a:r>
            <a:br>
              <a:rPr lang="en-US" sz="2400" dirty="0">
                <a:latin typeface="Univers LT Std 57 Cn" panose="020B0506020202050204" pitchFamily="34" charset="0"/>
              </a:rPr>
            </a:br>
            <a:endParaRPr lang="en-US" sz="2400" dirty="0">
              <a:latin typeface="Univers LT Std 57 Cn" panose="020B0506020202050204" pitchFamily="34" charset="0"/>
            </a:endParaRPr>
          </a:p>
        </p:txBody>
      </p:sp>
      <p:sp>
        <p:nvSpPr>
          <p:cNvPr id="6" name="TextBox 5"/>
          <p:cNvSpPr txBox="1"/>
          <p:nvPr/>
        </p:nvSpPr>
        <p:spPr>
          <a:xfrm>
            <a:off x="6781800" y="2298462"/>
            <a:ext cx="4584700" cy="2246769"/>
          </a:xfrm>
          <a:prstGeom prst="rect">
            <a:avLst/>
          </a:prstGeom>
          <a:noFill/>
        </p:spPr>
        <p:txBody>
          <a:bodyPr wrap="square" rtlCol="0">
            <a:spAutoFit/>
          </a:bodyPr>
          <a:lstStyle/>
          <a:p>
            <a:r>
              <a:rPr lang="en-US" sz="2000" b="1" dirty="0" smtClean="0">
                <a:latin typeface="Univers LT Std 57 Cn" panose="020B0506020202050204" pitchFamily="34" charset="0"/>
              </a:rPr>
              <a:t>Side note: </a:t>
            </a:r>
            <a:r>
              <a:rPr lang="en-US" sz="2000" dirty="0" err="1" smtClean="0">
                <a:latin typeface="Univers LT Std 57 Cn" panose="020B0506020202050204" pitchFamily="34" charset="0"/>
              </a:rPr>
              <a:t>Ruffalo</a:t>
            </a:r>
            <a:r>
              <a:rPr lang="en-US" sz="2000" dirty="0" smtClean="0">
                <a:latin typeface="Univers LT Std 57 Cn" panose="020B0506020202050204" pitchFamily="34" charset="0"/>
              </a:rPr>
              <a:t> Noel Levitz suggests websites need to be responsive by the time their mobile traffic reaches 11%.</a:t>
            </a:r>
          </a:p>
          <a:p>
            <a:endParaRPr lang="en-US" sz="2000" dirty="0">
              <a:latin typeface="Univers LT Std 57 Cn" panose="020B0506020202050204" pitchFamily="34" charset="0"/>
            </a:endParaRPr>
          </a:p>
          <a:p>
            <a:r>
              <a:rPr lang="en-US" sz="2000" dirty="0">
                <a:latin typeface="Univers LT Std 57 Cn" panose="020B0506020202050204" pitchFamily="34" charset="0"/>
              </a:rPr>
              <a:t>However, Google Search requires it as of May 2015.</a:t>
            </a:r>
          </a:p>
          <a:p>
            <a:endParaRPr lang="en-US" sz="2000" dirty="0">
              <a:latin typeface="Univers LT Std 57 Cn" panose="020B0506020202050204" pitchFamily="34" charset="0"/>
            </a:endParaRPr>
          </a:p>
        </p:txBody>
      </p:sp>
    </p:spTree>
    <p:extLst>
      <p:ext uri="{BB962C8B-B14F-4D97-AF65-F5344CB8AC3E}">
        <p14:creationId xmlns:p14="http://schemas.microsoft.com/office/powerpoint/2010/main" val="2054144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Behavior Overview</a:t>
            </a:r>
            <a:endParaRPr lang="en-US" dirty="0">
              <a:solidFill>
                <a:srgbClr val="C80F2E"/>
              </a:solidFill>
              <a:latin typeface="ITC Berkeley Oldstyle Std Blk" panose="02090803060306020404" pitchFamily="18" charset="0"/>
            </a:endParaRPr>
          </a:p>
        </p:txBody>
      </p:sp>
      <p:sp>
        <p:nvSpPr>
          <p:cNvPr id="3" name="Rectangle 2"/>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8" name="TextBox 7"/>
          <p:cNvSpPr txBox="1"/>
          <p:nvPr/>
        </p:nvSpPr>
        <p:spPr>
          <a:xfrm>
            <a:off x="1397000" y="2677427"/>
            <a:ext cx="9613900" cy="707886"/>
          </a:xfrm>
          <a:prstGeom prst="rect">
            <a:avLst/>
          </a:prstGeom>
          <a:noFill/>
        </p:spPr>
        <p:txBody>
          <a:bodyPr wrap="square" rtlCol="0">
            <a:spAutoFit/>
          </a:bodyPr>
          <a:lstStyle/>
          <a:p>
            <a:r>
              <a:rPr lang="en-US" sz="2000" b="1" dirty="0" smtClean="0">
                <a:latin typeface="Univers LT Std 57 Cn" panose="020B0506020202050204" pitchFamily="34" charset="0"/>
              </a:rPr>
              <a:t>Oct 2017 had the highest traffic. April, March, Feb and Jan only varied from 36,759 and 41,147 visits. May, June and July are lowest traffic months with half as many visits. </a:t>
            </a:r>
            <a:endParaRPr lang="en-US" sz="2000" dirty="0">
              <a:latin typeface="Univers LT Std 57 Cn" panose="020B0506020202050204" pitchFamily="34" charset="0"/>
            </a:endParaRPr>
          </a:p>
        </p:txBody>
      </p:sp>
      <p:sp>
        <p:nvSpPr>
          <p:cNvPr id="9" name="TextBox 8"/>
          <p:cNvSpPr txBox="1"/>
          <p:nvPr/>
        </p:nvSpPr>
        <p:spPr>
          <a:xfrm>
            <a:off x="1397000" y="5212292"/>
            <a:ext cx="9613900" cy="707886"/>
          </a:xfrm>
          <a:prstGeom prst="rect">
            <a:avLst/>
          </a:prstGeom>
          <a:noFill/>
        </p:spPr>
        <p:txBody>
          <a:bodyPr wrap="square" rtlCol="0">
            <a:spAutoFit/>
          </a:bodyPr>
          <a:lstStyle/>
          <a:p>
            <a:r>
              <a:rPr lang="en-US" sz="2000" b="1" dirty="0" smtClean="0">
                <a:latin typeface="Univers LT Std 57 Cn" panose="020B0506020202050204" pitchFamily="34" charset="0"/>
              </a:rPr>
              <a:t>Monday’s and Tuesday’s have the highest traffic on a regular basis.</a:t>
            </a:r>
          </a:p>
          <a:p>
            <a:r>
              <a:rPr lang="en-US" sz="2000" b="1" dirty="0" smtClean="0">
                <a:latin typeface="Univers LT Std 57 Cn" panose="020B0506020202050204" pitchFamily="34" charset="0"/>
              </a:rPr>
              <a:t>Weekends have the lowest traffic.</a:t>
            </a:r>
            <a:endParaRPr lang="en-US" sz="2000" dirty="0">
              <a:latin typeface="Univers LT Std 57 Cn" panose="020B050602020205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92080"/>
            <a:ext cx="10058400" cy="190534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3348292"/>
            <a:ext cx="10058400" cy="1859367"/>
          </a:xfrm>
          <a:prstGeom prst="rect">
            <a:avLst/>
          </a:prstGeom>
        </p:spPr>
      </p:pic>
    </p:spTree>
    <p:extLst>
      <p:ext uri="{BB962C8B-B14F-4D97-AF65-F5344CB8AC3E}">
        <p14:creationId xmlns:p14="http://schemas.microsoft.com/office/powerpoint/2010/main" val="2197690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Most Visited Pages</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5" name="Rectangle 4"/>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942132"/>
            <a:ext cx="10058400" cy="4618242"/>
          </a:xfrm>
          <a:prstGeom prst="rect">
            <a:avLst/>
          </a:prstGeom>
        </p:spPr>
      </p:pic>
    </p:spTree>
    <p:extLst>
      <p:ext uri="{BB962C8B-B14F-4D97-AF65-F5344CB8AC3E}">
        <p14:creationId xmlns:p14="http://schemas.microsoft.com/office/powerpoint/2010/main" val="584039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Most Visited cont.</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5" name="Rectangle 4"/>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942132"/>
            <a:ext cx="10058400" cy="4526280"/>
          </a:xfrm>
          <a:prstGeom prst="rect">
            <a:avLst/>
          </a:prstGeom>
        </p:spPr>
      </p:pic>
    </p:spTree>
    <p:extLst>
      <p:ext uri="{BB962C8B-B14F-4D97-AF65-F5344CB8AC3E}">
        <p14:creationId xmlns:p14="http://schemas.microsoft.com/office/powerpoint/2010/main" val="109338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0" y="5"/>
            <a:ext cx="9144000" cy="942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rgbClr val="C80F2E"/>
                </a:solidFill>
                <a:latin typeface="ITC Berkeley Oldstyle Std Blk" panose="02090803060306020404" pitchFamily="18" charset="0"/>
              </a:rPr>
              <a:t>CHS Most Visited cont.</a:t>
            </a:r>
            <a:endParaRPr lang="en-US" dirty="0">
              <a:solidFill>
                <a:srgbClr val="C80F2E"/>
              </a:solidFill>
              <a:latin typeface="ITC Berkeley Oldstyle Std Blk" panose="020908030603060204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sp>
        <p:nvSpPr>
          <p:cNvPr id="4" name="Rectangle 3"/>
          <p:cNvSpPr/>
          <p:nvPr/>
        </p:nvSpPr>
        <p:spPr>
          <a:xfrm>
            <a:off x="0" y="5924811"/>
            <a:ext cx="12192000" cy="933189"/>
          </a:xfrm>
          <a:prstGeom prst="rect">
            <a:avLst/>
          </a:prstGeom>
          <a:solidFill>
            <a:srgbClr val="C80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1" y="6119942"/>
            <a:ext cx="3248025" cy="54292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392" y="1052039"/>
            <a:ext cx="10248789" cy="4471400"/>
          </a:xfrm>
          <a:prstGeom prst="rect">
            <a:avLst/>
          </a:prstGeom>
        </p:spPr>
      </p:pic>
    </p:spTree>
    <p:extLst>
      <p:ext uri="{BB962C8B-B14F-4D97-AF65-F5344CB8AC3E}">
        <p14:creationId xmlns:p14="http://schemas.microsoft.com/office/powerpoint/2010/main" val="72448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2653</TotalTime>
  <Words>478</Words>
  <Application>Microsoft Office PowerPoint</Application>
  <PresentationFormat>Widescreen</PresentationFormat>
  <Paragraphs>608</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ITC Berkeley Oldstyle Std Blk</vt:lpstr>
      <vt:lpstr>Univers LT Std 57 Cn</vt:lpstr>
      <vt:lpstr>Office Theme</vt:lpstr>
      <vt:lpstr>CHS Audience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Iowa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Zika, Alisha M [HS AD]</dc:creator>
  <cp:lastModifiedBy>H Sci Web Asst [HS AD]</cp:lastModifiedBy>
  <cp:revision>203</cp:revision>
  <dcterms:created xsi:type="dcterms:W3CDTF">2015-12-11T17:20:41Z</dcterms:created>
  <dcterms:modified xsi:type="dcterms:W3CDTF">2018-01-17T20:13:31Z</dcterms:modified>
</cp:coreProperties>
</file>